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14"/>
  </p:notesMasterIdLst>
  <p:handoutMasterIdLst>
    <p:handoutMasterId r:id="rId15"/>
  </p:handoutMasterIdLst>
  <p:sldIdLst>
    <p:sldId id="257" r:id="rId2"/>
    <p:sldId id="258" r:id="rId3"/>
    <p:sldId id="259" r:id="rId4"/>
    <p:sldId id="260" r:id="rId5"/>
    <p:sldId id="261" r:id="rId6"/>
    <p:sldId id="262" r:id="rId7"/>
    <p:sldId id="263" r:id="rId8"/>
    <p:sldId id="269" r:id="rId9"/>
    <p:sldId id="265" r:id="rId10"/>
    <p:sldId id="264" r:id="rId11"/>
    <p:sldId id="266" r:id="rId12"/>
    <p:sldId id="267" r:id="rId13"/>
  </p:sldIdLst>
  <p:sldSz cx="43891200" cy="32918400"/>
  <p:notesSz cx="7010400" cy="9296400"/>
  <p:embeddedFontLst>
    <p:embeddedFont>
      <p:font typeface="Calibri" panose="020F0502020204030204" pitchFamily="34" charset="0"/>
      <p:regular r:id="rId16"/>
      <p:bold r:id="rId17"/>
      <p:italic r:id="rId18"/>
      <p:boldItalic r:id="rId19"/>
    </p:embeddedFont>
    <p:embeddedFont>
      <p:font typeface="Cambria Math" panose="02040503050406030204" pitchFamily="18" charset="0"/>
      <p:regular r:id="rId20"/>
    </p:embeddedFont>
    <p:embeddedFont>
      <p:font typeface="Franklin Gothic Medium" panose="020B0603020102020204" pitchFamily="34" charset="0"/>
      <p:regular r:id="rId21"/>
      <p:italic r:id="rId22"/>
    </p:embeddedFont>
  </p:embeddedFontLst>
  <p:custDataLst>
    <p:tags r:id="rId2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46" autoAdjust="0"/>
    <p:restoredTop sz="96582" autoAdjust="0"/>
  </p:normalViewPr>
  <p:slideViewPr>
    <p:cSldViewPr snapToGrid="0">
      <p:cViewPr>
        <p:scale>
          <a:sx n="30" d="100"/>
          <a:sy n="30" d="100"/>
        </p:scale>
        <p:origin x="1352" y="-328"/>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2/4/20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2/4/20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A5243-CE1B-4274-BAA7-73DD5174F0FC}" type="slidenum">
              <a:rPr lang="en-US" smtClean="0"/>
              <a:t>3</a:t>
            </a:fld>
            <a:endParaRPr lang="en-US"/>
          </a:p>
        </p:txBody>
      </p:sp>
    </p:spTree>
    <p:extLst>
      <p:ext uri="{BB962C8B-B14F-4D97-AF65-F5344CB8AC3E}">
        <p14:creationId xmlns:p14="http://schemas.microsoft.com/office/powerpoint/2010/main" val="144842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paragraph. List components bullet points. </a:t>
            </a:r>
          </a:p>
        </p:txBody>
      </p:sp>
      <p:sp>
        <p:nvSpPr>
          <p:cNvPr id="4" name="Slide Number Placeholder 3"/>
          <p:cNvSpPr>
            <a:spLocks noGrp="1"/>
          </p:cNvSpPr>
          <p:nvPr>
            <p:ph type="sldNum" sz="quarter" idx="5"/>
          </p:nvPr>
        </p:nvSpPr>
        <p:spPr/>
        <p:txBody>
          <a:bodyPr/>
          <a:lstStyle/>
          <a:p>
            <a:fld id="{39DA5243-CE1B-4274-BAA7-73DD5174F0FC}" type="slidenum">
              <a:rPr lang="en-US" smtClean="0"/>
              <a:t>4</a:t>
            </a:fld>
            <a:endParaRPr lang="en-US"/>
          </a:p>
        </p:txBody>
      </p:sp>
    </p:spTree>
    <p:extLst>
      <p:ext uri="{BB962C8B-B14F-4D97-AF65-F5344CB8AC3E}">
        <p14:creationId xmlns:p14="http://schemas.microsoft.com/office/powerpoint/2010/main" val="300468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interferogram. Take out fluff. Do caption style. </a:t>
            </a:r>
          </a:p>
        </p:txBody>
      </p:sp>
      <p:sp>
        <p:nvSpPr>
          <p:cNvPr id="4" name="Slide Number Placeholder 3"/>
          <p:cNvSpPr>
            <a:spLocks noGrp="1"/>
          </p:cNvSpPr>
          <p:nvPr>
            <p:ph type="sldNum" sz="quarter" idx="5"/>
          </p:nvPr>
        </p:nvSpPr>
        <p:spPr/>
        <p:txBody>
          <a:bodyPr/>
          <a:lstStyle/>
          <a:p>
            <a:fld id="{39DA5243-CE1B-4274-BAA7-73DD5174F0FC}" type="slidenum">
              <a:rPr lang="en-US" smtClean="0"/>
              <a:t>5</a:t>
            </a:fld>
            <a:endParaRPr lang="en-US"/>
          </a:p>
        </p:txBody>
      </p:sp>
    </p:spTree>
    <p:extLst>
      <p:ext uri="{BB962C8B-B14F-4D97-AF65-F5344CB8AC3E}">
        <p14:creationId xmlns:p14="http://schemas.microsoft.com/office/powerpoint/2010/main" val="160139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procedural, more general. </a:t>
            </a:r>
          </a:p>
        </p:txBody>
      </p:sp>
      <p:sp>
        <p:nvSpPr>
          <p:cNvPr id="4" name="Slide Number Placeholder 3"/>
          <p:cNvSpPr>
            <a:spLocks noGrp="1"/>
          </p:cNvSpPr>
          <p:nvPr>
            <p:ph type="sldNum" sz="quarter" idx="5"/>
          </p:nvPr>
        </p:nvSpPr>
        <p:spPr/>
        <p:txBody>
          <a:bodyPr/>
          <a:lstStyle/>
          <a:p>
            <a:fld id="{39DA5243-CE1B-4274-BAA7-73DD5174F0FC}" type="slidenum">
              <a:rPr lang="en-US" smtClean="0"/>
              <a:t>6</a:t>
            </a:fld>
            <a:endParaRPr lang="en-US"/>
          </a:p>
        </p:txBody>
      </p:sp>
    </p:spTree>
    <p:extLst>
      <p:ext uri="{BB962C8B-B14F-4D97-AF65-F5344CB8AC3E}">
        <p14:creationId xmlns:p14="http://schemas.microsoft.com/office/powerpoint/2010/main" val="138451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A5243-CE1B-4274-BAA7-73DD5174F0FC}" type="slidenum">
              <a:rPr lang="en-US" smtClean="0"/>
              <a:t>9</a:t>
            </a:fld>
            <a:endParaRPr lang="en-US"/>
          </a:p>
        </p:txBody>
      </p:sp>
    </p:spTree>
    <p:extLst>
      <p:ext uri="{BB962C8B-B14F-4D97-AF65-F5344CB8AC3E}">
        <p14:creationId xmlns:p14="http://schemas.microsoft.com/office/powerpoint/2010/main" val="390095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2/4/20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2/4/20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brussels-scientific.com/?p=597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EBF5-0F6E-6148-9869-ED8B547ED6F7}"/>
              </a:ext>
            </a:extLst>
          </p:cNvPr>
          <p:cNvSpPr>
            <a:spLocks noGrp="1"/>
          </p:cNvSpPr>
          <p:nvPr>
            <p:ph type="title"/>
          </p:nvPr>
        </p:nvSpPr>
        <p:spPr>
          <a:xfrm>
            <a:off x="2786743" y="6270171"/>
            <a:ext cx="37838743" cy="12017829"/>
          </a:xfrm>
        </p:spPr>
        <p:txBody>
          <a:bodyPr>
            <a:normAutofit/>
          </a:bodyPr>
          <a:lstStyle/>
          <a:p>
            <a:r>
              <a:rPr lang="en-US" sz="15500" dirty="0">
                <a:latin typeface="Helvetica Neue Thin" panose="020B0403020202020204" pitchFamily="34" charset="0"/>
                <a:ea typeface="Helvetica Neue Thin" panose="020B0403020202020204" pitchFamily="34" charset="0"/>
              </a:rPr>
              <a:t>Measuring the Fraction of CO</a:t>
            </a:r>
            <a:r>
              <a:rPr lang="en-US" sz="15500" baseline="-25000" dirty="0">
                <a:latin typeface="Helvetica Neue Thin" panose="020B0403020202020204" pitchFamily="34" charset="0"/>
                <a:ea typeface="Helvetica Neue Thin" panose="020B0403020202020204" pitchFamily="34" charset="0"/>
              </a:rPr>
              <a:t>2</a:t>
            </a:r>
            <a:r>
              <a:rPr lang="en-US" sz="15500" dirty="0">
                <a:latin typeface="Helvetica Neue Thin" panose="020B0403020202020204" pitchFamily="34" charset="0"/>
                <a:ea typeface="Helvetica Neue Thin" panose="020B0403020202020204" pitchFamily="34" charset="0"/>
              </a:rPr>
              <a:t> in Air</a:t>
            </a:r>
            <a:br>
              <a:rPr lang="en-US" sz="15500" dirty="0">
                <a:latin typeface="Helvetica Neue Thin" panose="020B0403020202020204" pitchFamily="34" charset="0"/>
                <a:ea typeface="Helvetica Neue Thin" panose="020B0403020202020204" pitchFamily="34" charset="0"/>
              </a:rPr>
            </a:br>
            <a:r>
              <a:rPr lang="en-US" sz="15500" dirty="0">
                <a:latin typeface="Helvetica Neue Thin" panose="020B0403020202020204" pitchFamily="34" charset="0"/>
                <a:ea typeface="Helvetica Neue Thin" panose="020B0403020202020204" pitchFamily="34" charset="0"/>
              </a:rPr>
              <a:t>with Fourier Transform Infrared Spectroscopy</a:t>
            </a:r>
          </a:p>
        </p:txBody>
      </p:sp>
      <p:sp>
        <p:nvSpPr>
          <p:cNvPr id="6" name="Title 1">
            <a:extLst>
              <a:ext uri="{FF2B5EF4-FFF2-40B4-BE49-F238E27FC236}">
                <a16:creationId xmlns:a16="http://schemas.microsoft.com/office/drawing/2014/main" id="{0398FC08-A4E5-6B4E-BD09-7EB44FF0E32A}"/>
              </a:ext>
            </a:extLst>
          </p:cNvPr>
          <p:cNvSpPr txBox="1">
            <a:spLocks/>
          </p:cNvSpPr>
          <p:nvPr/>
        </p:nvSpPr>
        <p:spPr>
          <a:xfrm>
            <a:off x="6302828" y="17514033"/>
            <a:ext cx="31285544" cy="5486400"/>
          </a:xfrm>
          <a:prstGeom prst="rect">
            <a:avLst/>
          </a:prstGeom>
        </p:spPr>
        <p:txBody>
          <a:bodyPr vert="horz" lIns="376108" tIns="188056" rIns="376108" bIns="188056" rtlCol="0" anchor="ctr">
            <a:normAutofit/>
          </a:bodyPr>
          <a:lst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a:lstStyle>
          <a:p>
            <a:r>
              <a:rPr lang="en-US" sz="14000" dirty="0">
                <a:latin typeface="Helvetica Neue Thin" panose="020B0403020202020204" pitchFamily="34" charset="0"/>
                <a:ea typeface="Helvetica Neue Thin" panose="020B0403020202020204" pitchFamily="34" charset="0"/>
              </a:rPr>
              <a:t>Esther Lin | ENPH 352</a:t>
            </a:r>
          </a:p>
        </p:txBody>
      </p:sp>
    </p:spTree>
    <p:extLst>
      <p:ext uri="{BB962C8B-B14F-4D97-AF65-F5344CB8AC3E}">
        <p14:creationId xmlns:p14="http://schemas.microsoft.com/office/powerpoint/2010/main" val="7339276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EC546181-F90D-454E-9545-B6A632599FEA}"/>
              </a:ext>
            </a:extLst>
          </p:cNvPr>
          <p:cNvPicPr>
            <a:picLocks noChangeAspect="1"/>
          </p:cNvPicPr>
          <p:nvPr/>
        </p:nvPicPr>
        <p:blipFill>
          <a:blip r:embed="rId2"/>
          <a:stretch>
            <a:fillRect/>
          </a:stretch>
        </p:blipFill>
        <p:spPr>
          <a:xfrm>
            <a:off x="8953115" y="17008975"/>
            <a:ext cx="26342519" cy="11452002"/>
          </a:xfrm>
          <a:prstGeom prst="rect">
            <a:avLst/>
          </a:prstGeom>
        </p:spPr>
      </p:pic>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N</a:t>
            </a:r>
            <a:r>
              <a:rPr lang="en-US" baseline="-25000" dirty="0">
                <a:latin typeface="Helvetica Neue Thin" panose="020B0403020202020204" pitchFamily="34" charset="0"/>
                <a:ea typeface="Helvetica Neue Thin" panose="020B0403020202020204" pitchFamily="34" charset="0"/>
              </a:rPr>
              <a:t>2 </a:t>
            </a:r>
            <a:r>
              <a:rPr lang="en-US" dirty="0">
                <a:latin typeface="Helvetica Neue Thin" panose="020B0403020202020204" pitchFamily="34" charset="0"/>
                <a:ea typeface="Helvetica Neue Thin" panose="020B0403020202020204" pitchFamily="34" charset="0"/>
              </a:rPr>
              <a:t>(control)</a:t>
            </a:r>
          </a:p>
        </p:txBody>
      </p:sp>
      <p:sp>
        <p:nvSpPr>
          <p:cNvPr id="8" name="Content Placeholder 5">
            <a:extLst>
              <a:ext uri="{FF2B5EF4-FFF2-40B4-BE49-F238E27FC236}">
                <a16:creationId xmlns:a16="http://schemas.microsoft.com/office/drawing/2014/main" id="{0CEBAB03-3C12-5544-A1C7-556F3A96EE40}"/>
              </a:ext>
            </a:extLst>
          </p:cNvPr>
          <p:cNvSpPr txBox="1">
            <a:spLocks/>
          </p:cNvSpPr>
          <p:nvPr/>
        </p:nvSpPr>
        <p:spPr>
          <a:xfrm>
            <a:off x="2194561" y="29195486"/>
            <a:ext cx="39502082" cy="3113314"/>
          </a:xfrm>
          <a:prstGeom prst="rect">
            <a:avLst/>
          </a:prstGeom>
        </p:spPr>
        <p:txBody>
          <a:bodyPr vert="horz" lIns="376108" tIns="188056" rIns="376108" bIns="188056" rtlCol="0">
            <a:normAutofit fontScale="85000" lnSpcReduction="1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 Transmission spectra of N</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(b) Absorption spectra of N</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We that N</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does not absorb at 2350 cm</a:t>
            </a:r>
            <a:r>
              <a:rPr lang="en-CA" baseline="30000" dirty="0">
                <a:latin typeface="Helvetica Neue Thin" panose="020B0403020202020204" pitchFamily="34" charset="0"/>
                <a:ea typeface="Helvetica Neue Thin" panose="020B0403020202020204" pitchFamily="34" charset="0"/>
              </a:rPr>
              <a:t>-1</a:t>
            </a:r>
            <a:r>
              <a:rPr lang="en-CA" dirty="0">
                <a:latin typeface="Helvetica Neue Thin" panose="020B0403020202020204" pitchFamily="34" charset="0"/>
                <a:ea typeface="Helvetica Neue Thin" panose="020B0403020202020204" pitchFamily="34" charset="0"/>
              </a:rPr>
              <a:t>. This spectrum is very similar to that of air, since air is ~ 75% N</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a:t>
            </a:r>
            <a:endParaRPr lang="en-US" dirty="0">
              <a:latin typeface="Helvetica Neue Thin" panose="020B0403020202020204" pitchFamily="34" charset="0"/>
              <a:ea typeface="Helvetica Neue Thin" panose="020B0403020202020204" pitchFamily="34" charset="0"/>
            </a:endParaRPr>
          </a:p>
        </p:txBody>
      </p:sp>
      <p:sp>
        <p:nvSpPr>
          <p:cNvPr id="9" name="Content Placeholder 5">
            <a:extLst>
              <a:ext uri="{FF2B5EF4-FFF2-40B4-BE49-F238E27FC236}">
                <a16:creationId xmlns:a16="http://schemas.microsoft.com/office/drawing/2014/main" id="{4FE5D073-A8E2-424D-928E-753047934A09}"/>
              </a:ext>
            </a:extLst>
          </p:cNvPr>
          <p:cNvSpPr txBox="1">
            <a:spLocks/>
          </p:cNvSpPr>
          <p:nvPr/>
        </p:nvSpPr>
        <p:spPr>
          <a:xfrm>
            <a:off x="4654732" y="9138267"/>
            <a:ext cx="2050867" cy="2404650"/>
          </a:xfrm>
          <a:prstGeom prst="rect">
            <a:avLst/>
          </a:prstGeom>
        </p:spPr>
        <p:txBody>
          <a:bodyPr vert="horz" lIns="376108" tIns="188056" rIns="376108" bIns="188056" rtlCol="0">
            <a:norm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a:t>
            </a:r>
            <a:endParaRPr lang="en-US" dirty="0">
              <a:latin typeface="Helvetica Neue Thin" panose="020B0403020202020204" pitchFamily="34" charset="0"/>
              <a:ea typeface="Helvetica Neue Thin" panose="020B0403020202020204" pitchFamily="34" charset="0"/>
            </a:endParaRPr>
          </a:p>
        </p:txBody>
      </p:sp>
      <p:sp>
        <p:nvSpPr>
          <p:cNvPr id="10" name="Content Placeholder 5">
            <a:extLst>
              <a:ext uri="{FF2B5EF4-FFF2-40B4-BE49-F238E27FC236}">
                <a16:creationId xmlns:a16="http://schemas.microsoft.com/office/drawing/2014/main" id="{49FE88A4-FAEB-6844-9EFC-A70CEF8A1850}"/>
              </a:ext>
            </a:extLst>
          </p:cNvPr>
          <p:cNvSpPr txBox="1">
            <a:spLocks/>
          </p:cNvSpPr>
          <p:nvPr/>
        </p:nvSpPr>
        <p:spPr>
          <a:xfrm>
            <a:off x="4654732" y="20458216"/>
            <a:ext cx="2050867" cy="2404650"/>
          </a:xfrm>
          <a:prstGeom prst="rect">
            <a:avLst/>
          </a:prstGeom>
        </p:spPr>
        <p:txBody>
          <a:bodyPr vert="horz" lIns="376108" tIns="188056" rIns="376108" bIns="188056" rtlCol="0">
            <a:normAutofit fontScale="925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(b)</a:t>
            </a:r>
            <a:endParaRPr lang="en-US" dirty="0">
              <a:latin typeface="Helvetica Neue Thin" panose="020B0403020202020204" pitchFamily="34" charset="0"/>
              <a:ea typeface="Helvetica Neue Thin" panose="020B0403020202020204" pitchFamily="34" charset="0"/>
            </a:endParaRPr>
          </a:p>
        </p:txBody>
      </p:sp>
      <p:sp>
        <p:nvSpPr>
          <p:cNvPr id="11" name="Oval 10">
            <a:extLst>
              <a:ext uri="{FF2B5EF4-FFF2-40B4-BE49-F238E27FC236}">
                <a16:creationId xmlns:a16="http://schemas.microsoft.com/office/drawing/2014/main" id="{6C90D1F2-EBE8-B643-9442-A60D299EAABB}"/>
              </a:ext>
            </a:extLst>
          </p:cNvPr>
          <p:cNvSpPr/>
          <p:nvPr/>
        </p:nvSpPr>
        <p:spPr>
          <a:xfrm>
            <a:off x="36721264" y="14581198"/>
            <a:ext cx="120415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4270273-AB81-F641-9EB9-60F6F59774CB}"/>
              </a:ext>
            </a:extLst>
          </p:cNvPr>
          <p:cNvSpPr txBox="1"/>
          <p:nvPr/>
        </p:nvSpPr>
        <p:spPr>
          <a:xfrm>
            <a:off x="38977970" y="16479853"/>
            <a:ext cx="190949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CO</a:t>
            </a:r>
            <a:r>
              <a:rPr lang="en-CA" baseline="-25000" dirty="0">
                <a:latin typeface="Helvetica Neue Thin" panose="020B0403020202020204" pitchFamily="34" charset="0"/>
                <a:ea typeface="Helvetica Neue Thin" panose="020B0403020202020204" pitchFamily="34" charset="0"/>
              </a:rPr>
              <a:t>2</a:t>
            </a:r>
            <a:endParaRPr lang="en-US" dirty="0"/>
          </a:p>
        </p:txBody>
      </p:sp>
      <p:sp>
        <p:nvSpPr>
          <p:cNvPr id="15" name="Oval 14">
            <a:extLst>
              <a:ext uri="{FF2B5EF4-FFF2-40B4-BE49-F238E27FC236}">
                <a16:creationId xmlns:a16="http://schemas.microsoft.com/office/drawing/2014/main" id="{D0914088-0BA7-1A46-9C35-0D2518EA3624}"/>
              </a:ext>
            </a:extLst>
          </p:cNvPr>
          <p:cNvSpPr/>
          <p:nvPr/>
        </p:nvSpPr>
        <p:spPr>
          <a:xfrm flipV="1">
            <a:off x="36721265" y="16494243"/>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AA934AF-602E-C041-8D8F-4909D7E92997}"/>
              </a:ext>
            </a:extLst>
          </p:cNvPr>
          <p:cNvSpPr txBox="1"/>
          <p:nvPr/>
        </p:nvSpPr>
        <p:spPr>
          <a:xfrm>
            <a:off x="38871290" y="14581198"/>
            <a:ext cx="187743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H</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O</a:t>
            </a:r>
            <a:endParaRPr lang="en-US" dirty="0"/>
          </a:p>
        </p:txBody>
      </p:sp>
      <p:sp>
        <p:nvSpPr>
          <p:cNvPr id="28" name="Oval 27">
            <a:extLst>
              <a:ext uri="{FF2B5EF4-FFF2-40B4-BE49-F238E27FC236}">
                <a16:creationId xmlns:a16="http://schemas.microsoft.com/office/drawing/2014/main" id="{22F5EF0E-2E71-C149-AB79-0A6DCE5D7443}"/>
              </a:ext>
            </a:extLst>
          </p:cNvPr>
          <p:cNvSpPr/>
          <p:nvPr/>
        </p:nvSpPr>
        <p:spPr>
          <a:xfrm flipV="1">
            <a:off x="21707881" y="24826851"/>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5AFB603C-E8E8-094E-92F3-4AD394726C3B}"/>
              </a:ext>
            </a:extLst>
          </p:cNvPr>
          <p:cNvSpPr/>
          <p:nvPr/>
        </p:nvSpPr>
        <p:spPr>
          <a:xfrm>
            <a:off x="28948864" y="17835929"/>
            <a:ext cx="6016050" cy="380202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86640FB1-224B-D545-A5D8-079FA9776A5F}"/>
              </a:ext>
            </a:extLst>
          </p:cNvPr>
          <p:cNvSpPr/>
          <p:nvPr/>
        </p:nvSpPr>
        <p:spPr>
          <a:xfrm>
            <a:off x="11843657" y="18303581"/>
            <a:ext cx="2569029" cy="191304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a:extLst>
              <a:ext uri="{FF2B5EF4-FFF2-40B4-BE49-F238E27FC236}">
                <a16:creationId xmlns:a16="http://schemas.microsoft.com/office/drawing/2014/main" id="{1CB359EB-0569-514A-AD6F-B75EF23BDD95}"/>
              </a:ext>
            </a:extLst>
          </p:cNvPr>
          <p:cNvPicPr>
            <a:picLocks noChangeAspect="1"/>
          </p:cNvPicPr>
          <p:nvPr/>
        </p:nvPicPr>
        <p:blipFill>
          <a:blip r:embed="rId3"/>
          <a:stretch>
            <a:fillRect/>
          </a:stretch>
        </p:blipFill>
        <p:spPr>
          <a:xfrm>
            <a:off x="8595566" y="5499826"/>
            <a:ext cx="26700068" cy="11509149"/>
          </a:xfrm>
          <a:prstGeom prst="rect">
            <a:avLst/>
          </a:prstGeom>
        </p:spPr>
      </p:pic>
    </p:spTree>
    <p:extLst>
      <p:ext uri="{BB962C8B-B14F-4D97-AF65-F5344CB8AC3E}">
        <p14:creationId xmlns:p14="http://schemas.microsoft.com/office/powerpoint/2010/main" val="25599322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Summary</a:t>
            </a:r>
            <a:endParaRPr lang="en-US" baseline="-25000" dirty="0">
              <a:latin typeface="Helvetica Neue Thin" panose="020B0403020202020204" pitchFamily="34" charset="0"/>
              <a:ea typeface="Helvetica Neue Thin" panose="020B0403020202020204" pitchFamily="34" charset="0"/>
            </a:endParaRPr>
          </a:p>
        </p:txBody>
      </p:sp>
      <p:graphicFrame>
        <p:nvGraphicFramePr>
          <p:cNvPr id="4" name="Table 3">
            <a:extLst>
              <a:ext uri="{FF2B5EF4-FFF2-40B4-BE49-F238E27FC236}">
                <a16:creationId xmlns:a16="http://schemas.microsoft.com/office/drawing/2014/main" id="{08ABE2E1-1317-6842-A57B-F9FDB355B906}"/>
              </a:ext>
            </a:extLst>
          </p:cNvPr>
          <p:cNvGraphicFramePr>
            <a:graphicFrameLocks noGrp="1"/>
          </p:cNvGraphicFramePr>
          <p:nvPr>
            <p:extLst>
              <p:ext uri="{D42A27DB-BD31-4B8C-83A1-F6EECF244321}">
                <p14:modId xmlns:p14="http://schemas.microsoft.com/office/powerpoint/2010/main" val="3280270452"/>
              </p:ext>
            </p:extLst>
          </p:nvPr>
        </p:nvGraphicFramePr>
        <p:xfrm>
          <a:off x="4354287" y="8826681"/>
          <a:ext cx="34921370" cy="5666943"/>
        </p:xfrm>
        <a:graphic>
          <a:graphicData uri="http://schemas.openxmlformats.org/drawingml/2006/table">
            <a:tbl>
              <a:tblPr firstRow="1" bandRow="1">
                <a:tableStyleId>{D7AC3CCA-C797-4891-BE02-D94E43425B78}</a:tableStyleId>
              </a:tblPr>
              <a:tblGrid>
                <a:gridCol w="7691016">
                  <a:extLst>
                    <a:ext uri="{9D8B030D-6E8A-4147-A177-3AD203B41FA5}">
                      <a16:colId xmlns:a16="http://schemas.microsoft.com/office/drawing/2014/main" val="1860673561"/>
                    </a:ext>
                  </a:extLst>
                </a:gridCol>
                <a:gridCol w="15589897">
                  <a:extLst>
                    <a:ext uri="{9D8B030D-6E8A-4147-A177-3AD203B41FA5}">
                      <a16:colId xmlns:a16="http://schemas.microsoft.com/office/drawing/2014/main" val="2523540245"/>
                    </a:ext>
                  </a:extLst>
                </a:gridCol>
                <a:gridCol w="11640457">
                  <a:extLst>
                    <a:ext uri="{9D8B030D-6E8A-4147-A177-3AD203B41FA5}">
                      <a16:colId xmlns:a16="http://schemas.microsoft.com/office/drawing/2014/main" val="2360943772"/>
                    </a:ext>
                  </a:extLst>
                </a:gridCol>
              </a:tblGrid>
              <a:tr h="3299898">
                <a:tc>
                  <a:txBody>
                    <a:bodyPr/>
                    <a:lstStyle/>
                    <a:p>
                      <a:pPr algn="ctr"/>
                      <a:r>
                        <a:rPr lang="en-US" sz="9600" b="1" i="0" dirty="0">
                          <a:latin typeface="Helvetica Neue Thin" panose="020B0403020202020204" pitchFamily="34" charset="0"/>
                          <a:ea typeface="Helvetica Neue Thin" panose="020B0403020202020204" pitchFamily="34" charset="0"/>
                        </a:rPr>
                        <a:t>Molecule</a:t>
                      </a:r>
                    </a:p>
                  </a:txBody>
                  <a:tcPr anchor="ctr">
                    <a:noFill/>
                  </a:tcPr>
                </a:tc>
                <a:tc>
                  <a:txBody>
                    <a:bodyPr/>
                    <a:lstStyle/>
                    <a:p>
                      <a:pPr algn="ctr"/>
                      <a:r>
                        <a:rPr lang="en-US" sz="9600" b="1" i="0" dirty="0">
                          <a:latin typeface="Helvetica Neue Thin" panose="020B0403020202020204" pitchFamily="34" charset="0"/>
                          <a:ea typeface="Helvetica Neue Thin" panose="020B0403020202020204" pitchFamily="34" charset="0"/>
                        </a:rPr>
                        <a:t>Measured </a:t>
                      </a:r>
                    </a:p>
                    <a:p>
                      <a:pPr algn="ctr"/>
                      <a:r>
                        <a:rPr lang="en-US" sz="9600" b="1" i="0" dirty="0">
                          <a:latin typeface="Helvetica Neue Thin" panose="020B0403020202020204" pitchFamily="34" charset="0"/>
                          <a:ea typeface="Helvetica Neue Thin" panose="020B0403020202020204" pitchFamily="34" charset="0"/>
                        </a:rPr>
                        <a:t>Wavenumber [cm</a:t>
                      </a:r>
                      <a:r>
                        <a:rPr lang="en-US" sz="9600" b="1" i="0" baseline="30000" dirty="0">
                          <a:latin typeface="Helvetica Neue Thin" panose="020B0403020202020204" pitchFamily="34" charset="0"/>
                          <a:ea typeface="Helvetica Neue Thin" panose="020B0403020202020204" pitchFamily="34" charset="0"/>
                        </a:rPr>
                        <a:t>-1</a:t>
                      </a:r>
                      <a:r>
                        <a:rPr lang="en-US" sz="9600" b="1" i="0" dirty="0">
                          <a:latin typeface="Helvetica Neue Thin" panose="020B0403020202020204" pitchFamily="34" charset="0"/>
                          <a:ea typeface="Helvetica Neue Thin" panose="020B0403020202020204" pitchFamily="34" charset="0"/>
                        </a:rPr>
                        <a:t>]</a:t>
                      </a:r>
                    </a:p>
                  </a:txBody>
                  <a:tcPr anchor="ctr">
                    <a:noFill/>
                  </a:tcPr>
                </a:tc>
                <a:tc>
                  <a:txBody>
                    <a:bodyPr/>
                    <a:lstStyle/>
                    <a:p>
                      <a:pPr algn="ctr"/>
                      <a:r>
                        <a:rPr lang="en-US" sz="9600" b="1" i="0" dirty="0">
                          <a:latin typeface="Helvetica Neue Thin" panose="020B0403020202020204" pitchFamily="34" charset="0"/>
                          <a:ea typeface="Helvetica Neue Thin" panose="020B0403020202020204" pitchFamily="34" charset="0"/>
                        </a:rPr>
                        <a:t>Expected </a:t>
                      </a:r>
                    </a:p>
                    <a:p>
                      <a:pPr algn="ctr"/>
                      <a:r>
                        <a:rPr lang="en-US" sz="9600" b="1" i="0" dirty="0">
                          <a:latin typeface="Helvetica Neue Thin" panose="020B0403020202020204" pitchFamily="34" charset="0"/>
                          <a:ea typeface="Helvetica Neue Thin" panose="020B0403020202020204" pitchFamily="34" charset="0"/>
                        </a:rPr>
                        <a:t>Wavenumber [cm</a:t>
                      </a:r>
                      <a:r>
                        <a:rPr lang="en-US" sz="9600" b="1" i="0" baseline="30000" dirty="0">
                          <a:latin typeface="Helvetica Neue Thin" panose="020B0403020202020204" pitchFamily="34" charset="0"/>
                          <a:ea typeface="Helvetica Neue Thin" panose="020B0403020202020204" pitchFamily="34" charset="0"/>
                        </a:rPr>
                        <a:t>-1</a:t>
                      </a:r>
                      <a:r>
                        <a:rPr lang="en-US" sz="9600" b="1" i="0" dirty="0">
                          <a:latin typeface="Helvetica Neue Thin" panose="020B0403020202020204" pitchFamily="34" charset="0"/>
                          <a:ea typeface="Helvetica Neue Thin" panose="020B0403020202020204" pitchFamily="34" charset="0"/>
                        </a:rPr>
                        <a:t>]</a:t>
                      </a:r>
                    </a:p>
                  </a:txBody>
                  <a:tcPr anchor="ctr">
                    <a:noFill/>
                  </a:tcPr>
                </a:tc>
                <a:extLst>
                  <a:ext uri="{0D108BD9-81ED-4DB2-BD59-A6C34878D82A}">
                    <a16:rowId xmlns:a16="http://schemas.microsoft.com/office/drawing/2014/main" val="4240064270"/>
                  </a:ext>
                </a:extLst>
              </a:tr>
              <a:tr h="2367045">
                <a:tc>
                  <a:txBody>
                    <a:bodyPr/>
                    <a:lstStyle/>
                    <a:p>
                      <a:pPr marL="0" marR="0" lvl="0" indent="0" algn="ctr" defTabSz="2820815" rtl="0" eaLnBrk="1" fontAlgn="auto" latinLnBrk="0" hangingPunct="1">
                        <a:lnSpc>
                          <a:spcPct val="100000"/>
                        </a:lnSpc>
                        <a:spcBef>
                          <a:spcPts val="0"/>
                        </a:spcBef>
                        <a:spcAft>
                          <a:spcPts val="0"/>
                        </a:spcAft>
                        <a:buClrTx/>
                        <a:buSzTx/>
                        <a:buFontTx/>
                        <a:buNone/>
                        <a:tabLst/>
                        <a:defRPr/>
                      </a:pPr>
                      <a:r>
                        <a:rPr lang="en-US" sz="9600" b="0" i="0" dirty="0">
                          <a:latin typeface="Helvetica Neue Thin" panose="020B0403020202020204" pitchFamily="34" charset="0"/>
                          <a:ea typeface="Helvetica Neue Thin" panose="020B0403020202020204" pitchFamily="34" charset="0"/>
                        </a:rPr>
                        <a:t>CO</a:t>
                      </a:r>
                      <a:r>
                        <a:rPr lang="en-US" sz="9600" b="0" i="0" baseline="-25000" dirty="0">
                          <a:latin typeface="Helvetica Neue Thin" panose="020B0403020202020204" pitchFamily="34" charset="0"/>
                          <a:ea typeface="Helvetica Neue Thin" panose="020B0403020202020204" pitchFamily="34" charset="0"/>
                        </a:rPr>
                        <a:t>2</a:t>
                      </a:r>
                    </a:p>
                  </a:txBody>
                  <a:tcPr anchor="ctr">
                    <a:noFill/>
                  </a:tcPr>
                </a:tc>
                <a:tc>
                  <a:txBody>
                    <a:bodyPr/>
                    <a:lstStyle/>
                    <a:p>
                      <a:pPr algn="ctr"/>
                      <a:r>
                        <a:rPr lang="en-US" sz="9600" b="0" i="0" dirty="0">
                          <a:latin typeface="Helvetica Neue Thin" panose="020B0403020202020204" pitchFamily="34" charset="0"/>
                          <a:ea typeface="Helvetica Neue Thin" panose="020B0403020202020204" pitchFamily="34" charset="0"/>
                        </a:rPr>
                        <a:t>2352 </a:t>
                      </a:r>
                      <a:r>
                        <a:rPr lang="en-CA" sz="9600" b="0" i="0" kern="1200" dirty="0">
                          <a:solidFill>
                            <a:schemeClr val="dk1"/>
                          </a:solidFill>
                          <a:effectLst/>
                          <a:latin typeface="Helvetica Neue Thin" panose="020B0403020202020204" pitchFamily="34" charset="0"/>
                          <a:ea typeface="Helvetica Neue Thin" panose="020B0403020202020204" pitchFamily="34" charset="0"/>
                          <a:cs typeface="+mn-cs"/>
                        </a:rPr>
                        <a:t>±</a:t>
                      </a:r>
                      <a:r>
                        <a:rPr lang="en-CA" sz="9600" b="0" i="0" kern="1200" dirty="0">
                          <a:solidFill>
                            <a:schemeClr val="dk1"/>
                          </a:solidFill>
                          <a:effectLst/>
                          <a:latin typeface="+mn-lt"/>
                          <a:ea typeface="+mn-ea"/>
                          <a:cs typeface="+mn-cs"/>
                        </a:rPr>
                        <a:t> </a:t>
                      </a:r>
                      <a:r>
                        <a:rPr lang="en-US" sz="9600" b="0" i="0" dirty="0">
                          <a:latin typeface="Helvetica Neue Thin" panose="020B0403020202020204" pitchFamily="34" charset="0"/>
                          <a:ea typeface="Helvetica Neue Thin" panose="020B0403020202020204" pitchFamily="34" charset="0"/>
                        </a:rPr>
                        <a:t>22</a:t>
                      </a:r>
                      <a:endParaRPr lang="en-US" sz="9600" dirty="0"/>
                    </a:p>
                  </a:txBody>
                  <a:tcPr anchor="ctr">
                    <a:noFill/>
                  </a:tcPr>
                </a:tc>
                <a:tc>
                  <a:txBody>
                    <a:bodyPr/>
                    <a:lstStyle/>
                    <a:p>
                      <a:pPr algn="ctr"/>
                      <a:r>
                        <a:rPr lang="en-US" sz="9600" b="0" i="0" dirty="0">
                          <a:latin typeface="Helvetica Neue Thin" panose="020B0403020202020204" pitchFamily="34" charset="0"/>
                          <a:ea typeface="Helvetica Neue Thin" panose="020B0403020202020204" pitchFamily="34" charset="0"/>
                        </a:rPr>
                        <a:t>2362</a:t>
                      </a:r>
                      <a:endParaRPr lang="en-US" sz="9600" dirty="0"/>
                    </a:p>
                  </a:txBody>
                  <a:tcPr anchor="ctr">
                    <a:noFill/>
                  </a:tcPr>
                </a:tc>
                <a:extLst>
                  <a:ext uri="{0D108BD9-81ED-4DB2-BD59-A6C34878D82A}">
                    <a16:rowId xmlns:a16="http://schemas.microsoft.com/office/drawing/2014/main" val="573379858"/>
                  </a:ext>
                </a:extLst>
              </a:tr>
            </a:tbl>
          </a:graphicData>
        </a:graphic>
      </p:graphicFrame>
      <p:graphicFrame>
        <p:nvGraphicFramePr>
          <p:cNvPr id="7" name="Table 6">
            <a:extLst>
              <a:ext uri="{FF2B5EF4-FFF2-40B4-BE49-F238E27FC236}">
                <a16:creationId xmlns:a16="http://schemas.microsoft.com/office/drawing/2014/main" id="{951FAAB7-5208-CB43-8211-362361CC1AA2}"/>
              </a:ext>
            </a:extLst>
          </p:cNvPr>
          <p:cNvGraphicFramePr>
            <a:graphicFrameLocks noGrp="1"/>
          </p:cNvGraphicFramePr>
          <p:nvPr>
            <p:extLst>
              <p:ext uri="{D42A27DB-BD31-4B8C-83A1-F6EECF244321}">
                <p14:modId xmlns:p14="http://schemas.microsoft.com/office/powerpoint/2010/main" val="3873580321"/>
              </p:ext>
            </p:extLst>
          </p:nvPr>
        </p:nvGraphicFramePr>
        <p:xfrm>
          <a:off x="4354287" y="17972226"/>
          <a:ext cx="34921370" cy="5666943"/>
        </p:xfrm>
        <a:graphic>
          <a:graphicData uri="http://schemas.openxmlformats.org/drawingml/2006/table">
            <a:tbl>
              <a:tblPr firstRow="1" bandRow="1">
                <a:tableStyleId>{D7AC3CCA-C797-4891-BE02-D94E43425B78}</a:tableStyleId>
              </a:tblPr>
              <a:tblGrid>
                <a:gridCol w="7691016">
                  <a:extLst>
                    <a:ext uri="{9D8B030D-6E8A-4147-A177-3AD203B41FA5}">
                      <a16:colId xmlns:a16="http://schemas.microsoft.com/office/drawing/2014/main" val="1860673561"/>
                    </a:ext>
                  </a:extLst>
                </a:gridCol>
                <a:gridCol w="15589897">
                  <a:extLst>
                    <a:ext uri="{9D8B030D-6E8A-4147-A177-3AD203B41FA5}">
                      <a16:colId xmlns:a16="http://schemas.microsoft.com/office/drawing/2014/main" val="2523540245"/>
                    </a:ext>
                  </a:extLst>
                </a:gridCol>
                <a:gridCol w="11640457">
                  <a:extLst>
                    <a:ext uri="{9D8B030D-6E8A-4147-A177-3AD203B41FA5}">
                      <a16:colId xmlns:a16="http://schemas.microsoft.com/office/drawing/2014/main" val="2360943772"/>
                    </a:ext>
                  </a:extLst>
                </a:gridCol>
              </a:tblGrid>
              <a:tr h="3299898">
                <a:tc>
                  <a:txBody>
                    <a:bodyPr/>
                    <a:lstStyle/>
                    <a:p>
                      <a:pPr algn="ctr"/>
                      <a:r>
                        <a:rPr lang="en-US" sz="9600" b="1" i="0" dirty="0">
                          <a:latin typeface="Helvetica Neue Thin" panose="020B0403020202020204" pitchFamily="34" charset="0"/>
                          <a:ea typeface="Helvetica Neue Thin" panose="020B0403020202020204" pitchFamily="34" charset="0"/>
                        </a:rPr>
                        <a:t>Molecule</a:t>
                      </a:r>
                    </a:p>
                  </a:txBody>
                  <a:tcPr anchor="ctr">
                    <a:noFill/>
                  </a:tcPr>
                </a:tc>
                <a:tc>
                  <a:txBody>
                    <a:bodyPr/>
                    <a:lstStyle/>
                    <a:p>
                      <a:pPr algn="ctr"/>
                      <a:r>
                        <a:rPr lang="en-US" sz="9600" b="1" i="0" dirty="0">
                          <a:latin typeface="Helvetica Neue Thin" panose="020B0403020202020204" pitchFamily="34" charset="0"/>
                          <a:ea typeface="Helvetica Neue Thin" panose="020B0403020202020204" pitchFamily="34" charset="0"/>
                        </a:rPr>
                        <a:t>Measured </a:t>
                      </a:r>
                    </a:p>
                    <a:p>
                      <a:pPr algn="ctr"/>
                      <a:r>
                        <a:rPr lang="en-US" sz="9600" b="1" i="0" dirty="0">
                          <a:latin typeface="Helvetica Neue Thin" panose="020B0403020202020204" pitchFamily="34" charset="0"/>
                          <a:ea typeface="Helvetica Neue Thin" panose="020B0403020202020204" pitchFamily="34" charset="0"/>
                        </a:rPr>
                        <a:t>Fraction [%]</a:t>
                      </a:r>
                    </a:p>
                  </a:txBody>
                  <a:tcPr anchor="ctr">
                    <a:noFill/>
                  </a:tcPr>
                </a:tc>
                <a:tc>
                  <a:txBody>
                    <a:bodyPr/>
                    <a:lstStyle/>
                    <a:p>
                      <a:pPr algn="ctr"/>
                      <a:r>
                        <a:rPr lang="en-US" sz="9600" b="1" i="0" dirty="0">
                          <a:latin typeface="Helvetica Neue Thin" panose="020B0403020202020204" pitchFamily="34" charset="0"/>
                          <a:ea typeface="Helvetica Neue Thin" panose="020B0403020202020204" pitchFamily="34" charset="0"/>
                        </a:rPr>
                        <a:t>Expected </a:t>
                      </a:r>
                    </a:p>
                    <a:p>
                      <a:pPr algn="ctr"/>
                      <a:r>
                        <a:rPr lang="en-US" sz="9600" b="1" i="0" dirty="0">
                          <a:latin typeface="Helvetica Neue Thin" panose="020B0403020202020204" pitchFamily="34" charset="0"/>
                          <a:ea typeface="Helvetica Neue Thin" panose="020B0403020202020204" pitchFamily="34" charset="0"/>
                        </a:rPr>
                        <a:t>Fraction [%]</a:t>
                      </a:r>
                    </a:p>
                  </a:txBody>
                  <a:tcPr anchor="ctr">
                    <a:noFill/>
                  </a:tcPr>
                </a:tc>
                <a:extLst>
                  <a:ext uri="{0D108BD9-81ED-4DB2-BD59-A6C34878D82A}">
                    <a16:rowId xmlns:a16="http://schemas.microsoft.com/office/drawing/2014/main" val="4240064270"/>
                  </a:ext>
                </a:extLst>
              </a:tr>
              <a:tr h="2367045">
                <a:tc>
                  <a:txBody>
                    <a:bodyPr/>
                    <a:lstStyle/>
                    <a:p>
                      <a:pPr marL="0" marR="0" lvl="0" indent="0" algn="ctr" defTabSz="2820815" rtl="0" eaLnBrk="1" fontAlgn="auto" latinLnBrk="0" hangingPunct="1">
                        <a:lnSpc>
                          <a:spcPct val="100000"/>
                        </a:lnSpc>
                        <a:spcBef>
                          <a:spcPts val="0"/>
                        </a:spcBef>
                        <a:spcAft>
                          <a:spcPts val="0"/>
                        </a:spcAft>
                        <a:buClrTx/>
                        <a:buSzTx/>
                        <a:buFontTx/>
                        <a:buNone/>
                        <a:tabLst/>
                        <a:defRPr/>
                      </a:pPr>
                      <a:r>
                        <a:rPr lang="en-US" sz="9600" b="0" i="0" dirty="0">
                          <a:latin typeface="Helvetica Neue Thin" panose="020B0403020202020204" pitchFamily="34" charset="0"/>
                          <a:ea typeface="Helvetica Neue Thin" panose="020B0403020202020204" pitchFamily="34" charset="0"/>
                        </a:rPr>
                        <a:t>CO</a:t>
                      </a:r>
                      <a:r>
                        <a:rPr lang="en-US" sz="9600" b="0" i="0" baseline="-25000" dirty="0">
                          <a:latin typeface="Helvetica Neue Thin" panose="020B0403020202020204" pitchFamily="34" charset="0"/>
                          <a:ea typeface="Helvetica Neue Thin" panose="020B0403020202020204" pitchFamily="34" charset="0"/>
                        </a:rPr>
                        <a:t>2 </a:t>
                      </a:r>
                      <a:r>
                        <a:rPr lang="en-US" sz="9600" b="0" i="0" baseline="0" dirty="0">
                          <a:latin typeface="Helvetica Neue Thin" panose="020B0403020202020204" pitchFamily="34" charset="0"/>
                          <a:ea typeface="Helvetica Neue Thin" panose="020B0403020202020204" pitchFamily="34" charset="0"/>
                        </a:rPr>
                        <a:t>in air</a:t>
                      </a:r>
                      <a:endParaRPr lang="en-US" sz="9600" b="0" i="0" baseline="-25000" dirty="0">
                        <a:latin typeface="Helvetica Neue Thin" panose="020B0403020202020204" pitchFamily="34" charset="0"/>
                        <a:ea typeface="Helvetica Neue Thin" panose="020B0403020202020204" pitchFamily="34" charset="0"/>
                      </a:endParaRPr>
                    </a:p>
                  </a:txBody>
                  <a:tcPr anchor="ctr">
                    <a:noFill/>
                  </a:tcPr>
                </a:tc>
                <a:tc>
                  <a:txBody>
                    <a:bodyPr/>
                    <a:lstStyle/>
                    <a:p>
                      <a:pPr algn="ctr"/>
                      <a:r>
                        <a:rPr lang="en-US" sz="9600" b="0" i="0" dirty="0">
                          <a:latin typeface="Helvetica Neue Thin" panose="020B0403020202020204" pitchFamily="34" charset="0"/>
                          <a:ea typeface="Helvetica Neue Thin" panose="020B0403020202020204" pitchFamily="34" charset="0"/>
                        </a:rPr>
                        <a:t>8 </a:t>
                      </a:r>
                      <a:r>
                        <a:rPr lang="en-CA" sz="9600" b="0" i="0" kern="1200" dirty="0">
                          <a:solidFill>
                            <a:schemeClr val="dk1"/>
                          </a:solidFill>
                          <a:effectLst/>
                          <a:latin typeface="Helvetica Neue Thin" panose="020B0403020202020204" pitchFamily="34" charset="0"/>
                          <a:ea typeface="Helvetica Neue Thin" panose="020B0403020202020204" pitchFamily="34" charset="0"/>
                          <a:cs typeface="+mn-cs"/>
                        </a:rPr>
                        <a:t>±</a:t>
                      </a:r>
                      <a:r>
                        <a:rPr lang="en-CA" sz="9600" b="0" i="0" kern="1200" dirty="0">
                          <a:solidFill>
                            <a:schemeClr val="dk1"/>
                          </a:solidFill>
                          <a:effectLst/>
                          <a:latin typeface="+mn-lt"/>
                          <a:ea typeface="+mn-ea"/>
                          <a:cs typeface="+mn-cs"/>
                        </a:rPr>
                        <a:t> </a:t>
                      </a:r>
                      <a:r>
                        <a:rPr lang="en-US" sz="9600" b="0" i="0" dirty="0">
                          <a:latin typeface="Helvetica Neue Thin" panose="020B0403020202020204" pitchFamily="34" charset="0"/>
                          <a:ea typeface="Helvetica Neue Thin" panose="020B0403020202020204" pitchFamily="34" charset="0"/>
                        </a:rPr>
                        <a:t>1</a:t>
                      </a:r>
                      <a:endParaRPr lang="en-US" sz="9600" dirty="0"/>
                    </a:p>
                  </a:txBody>
                  <a:tcPr anchor="ctr">
                    <a:noFill/>
                  </a:tcPr>
                </a:tc>
                <a:tc>
                  <a:txBody>
                    <a:bodyPr/>
                    <a:lstStyle/>
                    <a:p>
                      <a:pPr algn="ctr"/>
                      <a:r>
                        <a:rPr lang="en-US" sz="9600" b="0" i="0" dirty="0">
                          <a:latin typeface="Helvetica Neue Thin" panose="020B0403020202020204" pitchFamily="34" charset="0"/>
                          <a:ea typeface="Helvetica Neue Thin" panose="020B0403020202020204" pitchFamily="34" charset="0"/>
                        </a:rPr>
                        <a:t>0.04</a:t>
                      </a:r>
                      <a:endParaRPr lang="en-US" sz="9600" dirty="0"/>
                    </a:p>
                  </a:txBody>
                  <a:tcPr anchor="ctr">
                    <a:noFill/>
                  </a:tcPr>
                </a:tc>
                <a:extLst>
                  <a:ext uri="{0D108BD9-81ED-4DB2-BD59-A6C34878D82A}">
                    <a16:rowId xmlns:a16="http://schemas.microsoft.com/office/drawing/2014/main" val="573379858"/>
                  </a:ext>
                </a:extLst>
              </a:tr>
            </a:tbl>
          </a:graphicData>
        </a:graphic>
      </p:graphicFrame>
    </p:spTree>
    <p:extLst>
      <p:ext uri="{BB962C8B-B14F-4D97-AF65-F5344CB8AC3E}">
        <p14:creationId xmlns:p14="http://schemas.microsoft.com/office/powerpoint/2010/main" val="6847337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Conclusions</a:t>
            </a:r>
            <a:endParaRPr lang="en-US" baseline="-25000" dirty="0">
              <a:latin typeface="Helvetica Neue Thin" panose="020B0403020202020204" pitchFamily="34" charset="0"/>
              <a:ea typeface="Helvetica Neue Thin" panose="020B0403020202020204" pitchFamily="34" charset="0"/>
            </a:endParaRPr>
          </a:p>
        </p:txBody>
      </p:sp>
      <p:sp>
        <p:nvSpPr>
          <p:cNvPr id="3" name="Rectangle 2">
            <a:extLst>
              <a:ext uri="{FF2B5EF4-FFF2-40B4-BE49-F238E27FC236}">
                <a16:creationId xmlns:a16="http://schemas.microsoft.com/office/drawing/2014/main" id="{AB164B8B-24E6-9E48-903D-80192149F201}"/>
              </a:ext>
            </a:extLst>
          </p:cNvPr>
          <p:cNvSpPr/>
          <p:nvPr/>
        </p:nvSpPr>
        <p:spPr>
          <a:xfrm>
            <a:off x="6379028" y="9753601"/>
            <a:ext cx="31133143" cy="3309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Helvetica Neue Thin" panose="020B0403020202020204" pitchFamily="34" charset="0"/>
                <a:ea typeface="Helvetica Neue Thin" panose="020B0403020202020204" pitchFamily="34" charset="0"/>
              </a:rPr>
              <a:t>FTIR is a useful tool for the identification of molecules in gas samples</a:t>
            </a:r>
          </a:p>
        </p:txBody>
      </p:sp>
      <p:sp>
        <p:nvSpPr>
          <p:cNvPr id="5" name="Rectangle 4">
            <a:extLst>
              <a:ext uri="{FF2B5EF4-FFF2-40B4-BE49-F238E27FC236}">
                <a16:creationId xmlns:a16="http://schemas.microsoft.com/office/drawing/2014/main" id="{C985D427-21E6-BA43-BA80-629BA77655D1}"/>
              </a:ext>
            </a:extLst>
          </p:cNvPr>
          <p:cNvSpPr/>
          <p:nvPr/>
        </p:nvSpPr>
        <p:spPr>
          <a:xfrm>
            <a:off x="6379028" y="15240000"/>
            <a:ext cx="31133143" cy="4615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solidFill>
                <a:latin typeface="Helvetica Neue Thin" panose="020B0403020202020204" pitchFamily="34" charset="0"/>
                <a:ea typeface="Helvetica Neue Thin" panose="020B0403020202020204" pitchFamily="34" charset="0"/>
              </a:rPr>
              <a:t>Lineshape</a:t>
            </a:r>
            <a:r>
              <a:rPr lang="en-CA" dirty="0">
                <a:solidFill>
                  <a:schemeClr val="tx1"/>
                </a:solidFill>
                <a:latin typeface="Helvetica Neue Thin" panose="020B0403020202020204" pitchFamily="34" charset="0"/>
                <a:ea typeface="Helvetica Neue Thin" panose="020B0403020202020204" pitchFamily="34" charset="0"/>
              </a:rPr>
              <a:t> characteristics (width, tail) in FTIR spectrums can be used to infer the type of molecular movements and interactions in the sample</a:t>
            </a:r>
          </a:p>
        </p:txBody>
      </p:sp>
      <p:sp>
        <p:nvSpPr>
          <p:cNvPr id="6" name="Rectangle 5">
            <a:extLst>
              <a:ext uri="{FF2B5EF4-FFF2-40B4-BE49-F238E27FC236}">
                <a16:creationId xmlns:a16="http://schemas.microsoft.com/office/drawing/2014/main" id="{BEA2456F-FD97-684D-A2FD-6D4592D8E7FE}"/>
              </a:ext>
            </a:extLst>
          </p:cNvPr>
          <p:cNvSpPr/>
          <p:nvPr/>
        </p:nvSpPr>
        <p:spPr>
          <a:xfrm>
            <a:off x="6379027" y="22032686"/>
            <a:ext cx="31133143" cy="3309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Helvetica Neue Thin" panose="020B0403020202020204" pitchFamily="34" charset="0"/>
                <a:ea typeface="Helvetica Neue Thin" panose="020B0403020202020204" pitchFamily="34" charset="0"/>
              </a:rPr>
              <a:t>Measurements of gas cells are limited by the thoroughness of flushing</a:t>
            </a:r>
          </a:p>
        </p:txBody>
      </p:sp>
    </p:spTree>
    <p:extLst>
      <p:ext uri="{BB962C8B-B14F-4D97-AF65-F5344CB8AC3E}">
        <p14:creationId xmlns:p14="http://schemas.microsoft.com/office/powerpoint/2010/main" val="9897931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3CA6-0051-E349-8779-0E9D17608744}"/>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Objectives</a:t>
            </a:r>
          </a:p>
        </p:txBody>
      </p:sp>
      <p:sp>
        <p:nvSpPr>
          <p:cNvPr id="4" name="Rectangle 3">
            <a:extLst>
              <a:ext uri="{FF2B5EF4-FFF2-40B4-BE49-F238E27FC236}">
                <a16:creationId xmlns:a16="http://schemas.microsoft.com/office/drawing/2014/main" id="{97FC2EB5-5491-E343-B8A6-53D2563731A4}"/>
              </a:ext>
            </a:extLst>
          </p:cNvPr>
          <p:cNvSpPr/>
          <p:nvPr/>
        </p:nvSpPr>
        <p:spPr>
          <a:xfrm>
            <a:off x="6379028" y="9448801"/>
            <a:ext cx="31133143" cy="3309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8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To measure the fraction of CO</a:t>
            </a:r>
            <a:r>
              <a:rPr lang="en-US" sz="8000" baseline="-25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2</a:t>
            </a:r>
            <a:r>
              <a:rPr lang="en-US" sz="8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 in air</a:t>
            </a:r>
          </a:p>
        </p:txBody>
      </p:sp>
      <p:sp>
        <p:nvSpPr>
          <p:cNvPr id="5" name="Rectangle 4">
            <a:extLst>
              <a:ext uri="{FF2B5EF4-FFF2-40B4-BE49-F238E27FC236}">
                <a16:creationId xmlns:a16="http://schemas.microsoft.com/office/drawing/2014/main" id="{56E55A6F-94D8-E64F-A5BC-32DD19E0CC4C}"/>
              </a:ext>
            </a:extLst>
          </p:cNvPr>
          <p:cNvSpPr/>
          <p:nvPr/>
        </p:nvSpPr>
        <p:spPr>
          <a:xfrm>
            <a:off x="6379025" y="14804571"/>
            <a:ext cx="31133143" cy="5442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8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To measure and understand the absorption spectra of N</a:t>
            </a:r>
            <a:r>
              <a:rPr lang="en-US" sz="8000" baseline="-25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2</a:t>
            </a:r>
            <a:r>
              <a:rPr lang="en-US" sz="8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 CO</a:t>
            </a:r>
            <a:r>
              <a:rPr lang="en-US" sz="8000" baseline="-25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2</a:t>
            </a:r>
            <a:r>
              <a:rPr lang="en-US" sz="8000" dirty="0">
                <a:solidFill>
                  <a:schemeClr val="tx1"/>
                </a:solidFill>
                <a:latin typeface="Helvetica Neue Thin" panose="020B0403020202020204" pitchFamily="34" charset="0"/>
                <a:ea typeface="Helvetica Neue Thin" panose="020B0403020202020204" pitchFamily="34" charset="0"/>
                <a:cs typeface="Open Sans" panose="020B0606030504020204" pitchFamily="34" charset="0"/>
              </a:rPr>
              <a:t> and air (aggregation of atmospheric gases)</a:t>
            </a:r>
          </a:p>
        </p:txBody>
      </p:sp>
    </p:spTree>
    <p:extLst>
      <p:ext uri="{BB962C8B-B14F-4D97-AF65-F5344CB8AC3E}">
        <p14:creationId xmlns:p14="http://schemas.microsoft.com/office/powerpoint/2010/main" val="35600909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200C-AC3E-F140-BDB0-CC6AB2504387}"/>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Theory</a:t>
            </a:r>
          </a:p>
        </p:txBody>
      </p:sp>
      <p:sp>
        <p:nvSpPr>
          <p:cNvPr id="3" name="Content Placeholder 2">
            <a:extLst>
              <a:ext uri="{FF2B5EF4-FFF2-40B4-BE49-F238E27FC236}">
                <a16:creationId xmlns:a16="http://schemas.microsoft.com/office/drawing/2014/main" id="{F80B5D9B-4D70-2344-9769-042B2E8DF0AB}"/>
              </a:ext>
            </a:extLst>
          </p:cNvPr>
          <p:cNvSpPr>
            <a:spLocks noGrp="1"/>
          </p:cNvSpPr>
          <p:nvPr>
            <p:ph idx="1"/>
          </p:nvPr>
        </p:nvSpPr>
        <p:spPr>
          <a:xfrm>
            <a:off x="2194561" y="7680962"/>
            <a:ext cx="25026078" cy="22600922"/>
          </a:xfrm>
        </p:spPr>
        <p:txBody>
          <a:bodyPr>
            <a:normAutofit lnSpcReduction="10000"/>
          </a:bodyPr>
          <a:lstStyle/>
          <a:p>
            <a:pPr marL="0" indent="0">
              <a:buNone/>
            </a:pPr>
            <a:r>
              <a:rPr lang="en-CA" dirty="0">
                <a:latin typeface="Helvetica Neue Thin" panose="020B0403020202020204" pitchFamily="34" charset="0"/>
                <a:ea typeface="Helvetica Neue Thin" panose="020B0403020202020204" pitchFamily="34" charset="0"/>
              </a:rPr>
              <a:t>In the mid-infrared region of the electromagnetic spectrum, molecules absorb light through the interaction between the photons and the vibrating electric dipoles of the molecule. </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In FTIR, a beam carrying many frequencies irradiates a sample. We measure how much of that beam is absorbed and transmitted by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With the transmission and absorbance spectra, we can </a:t>
            </a:r>
            <a:r>
              <a:rPr lang="en-CA" b="1" dirty="0">
                <a:latin typeface="Helvetica Neue Thin" panose="020B0403020202020204" pitchFamily="34" charset="0"/>
                <a:ea typeface="Helvetica Neue Thin" panose="020B0403020202020204" pitchFamily="34" charset="0"/>
              </a:rPr>
              <a:t>identify</a:t>
            </a:r>
            <a:r>
              <a:rPr lang="en-CA" dirty="0">
                <a:latin typeface="Helvetica Neue Thin" panose="020B0403020202020204" pitchFamily="34" charset="0"/>
                <a:ea typeface="Helvetica Neue Thin" panose="020B0403020202020204" pitchFamily="34" charset="0"/>
              </a:rPr>
              <a:t> the molecules in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endParaRPr lang="en-CA" dirty="0">
              <a:latin typeface="Helvetica Neue Thin" panose="020B0403020202020204" pitchFamily="34" charset="0"/>
              <a:ea typeface="Helvetica Neue Thin" panose="020B0403020202020204" pitchFamily="34" charset="0"/>
            </a:endParaRPr>
          </a:p>
        </p:txBody>
      </p:sp>
      <p:pic>
        <p:nvPicPr>
          <p:cNvPr id="6" name="Picture 5">
            <a:extLst>
              <a:ext uri="{FF2B5EF4-FFF2-40B4-BE49-F238E27FC236}">
                <a16:creationId xmlns:a16="http://schemas.microsoft.com/office/drawing/2014/main" id="{5E9DB8C6-AA5C-E641-B767-D85F76651671}"/>
              </a:ext>
            </a:extLst>
          </p:cNvPr>
          <p:cNvPicPr>
            <a:picLocks noChangeAspect="1"/>
          </p:cNvPicPr>
          <p:nvPr/>
        </p:nvPicPr>
        <p:blipFill rotWithShape="1">
          <a:blip r:embed="rId3"/>
          <a:srcRect l="52085" t="69110" b="2105"/>
          <a:stretch/>
        </p:blipFill>
        <p:spPr>
          <a:xfrm>
            <a:off x="28355633" y="21304967"/>
            <a:ext cx="6165847" cy="6106886"/>
          </a:xfrm>
          <a:prstGeom prst="rect">
            <a:avLst/>
          </a:prstGeom>
        </p:spPr>
      </p:pic>
      <p:sp>
        <p:nvSpPr>
          <p:cNvPr id="7" name="Rectangle 6">
            <a:extLst>
              <a:ext uri="{FF2B5EF4-FFF2-40B4-BE49-F238E27FC236}">
                <a16:creationId xmlns:a16="http://schemas.microsoft.com/office/drawing/2014/main" id="{39C4055D-7598-9B4D-9003-B8110636CFF9}"/>
              </a:ext>
            </a:extLst>
          </p:cNvPr>
          <p:cNvSpPr/>
          <p:nvPr/>
        </p:nvSpPr>
        <p:spPr>
          <a:xfrm>
            <a:off x="26397301" y="30369031"/>
            <a:ext cx="15951803" cy="1231106"/>
          </a:xfrm>
          <a:prstGeom prst="rect">
            <a:avLst/>
          </a:prstGeom>
        </p:spPr>
        <p:txBody>
          <a:bodyPr wrap="none">
            <a:spAutoFit/>
          </a:bodyPr>
          <a:lstStyle/>
          <a:p>
            <a:r>
              <a:rPr lang="en-CA" dirty="0">
                <a:latin typeface="Helvetica Neue Thin" panose="020B0403020202020204" pitchFamily="34" charset="0"/>
                <a:ea typeface="Helvetica Neue Thin" panose="020B0403020202020204" pitchFamily="34" charset="0"/>
                <a:hlinkClick r:id="rId4"/>
              </a:rPr>
              <a:t>http://brussels-scientific.com/?p=5975</a:t>
            </a:r>
            <a:r>
              <a:rPr lang="en-CA" dirty="0">
                <a:latin typeface="Helvetica Neue Thin" panose="020B0403020202020204" pitchFamily="34" charset="0"/>
                <a:ea typeface="Helvetica Neue Thin" panose="020B0403020202020204" pitchFamily="34" charset="0"/>
              </a:rPr>
              <a:t> </a:t>
            </a:r>
            <a:endParaRPr lang="en-US" dirty="0">
              <a:latin typeface="Helvetica Neue Thin" panose="020B0403020202020204" pitchFamily="34" charset="0"/>
              <a:ea typeface="Helvetica Neue Thin" panose="020B0403020202020204" pitchFamily="34" charset="0"/>
            </a:endParaRPr>
          </a:p>
        </p:txBody>
      </p:sp>
      <p:sp>
        <p:nvSpPr>
          <p:cNvPr id="8" name="Rectangle 7">
            <a:extLst>
              <a:ext uri="{FF2B5EF4-FFF2-40B4-BE49-F238E27FC236}">
                <a16:creationId xmlns:a16="http://schemas.microsoft.com/office/drawing/2014/main" id="{DCD9D909-D0B9-9D4F-BE50-BFC41A0B8204}"/>
              </a:ext>
            </a:extLst>
          </p:cNvPr>
          <p:cNvSpPr/>
          <p:nvPr/>
        </p:nvSpPr>
        <p:spPr>
          <a:xfrm>
            <a:off x="28355633" y="29311524"/>
            <a:ext cx="12451678" cy="1231106"/>
          </a:xfrm>
          <a:prstGeom prst="rect">
            <a:avLst/>
          </a:prstGeom>
        </p:spPr>
        <p:txBody>
          <a:bodyPr wrap="none">
            <a:spAutoFit/>
          </a:bodyPr>
          <a:lstStyle/>
          <a:p>
            <a:r>
              <a:rPr lang="en-CA" dirty="0">
                <a:latin typeface="Helvetica Neue Thin" panose="020B0403020202020204" pitchFamily="34" charset="0"/>
                <a:ea typeface="Helvetica Neue Thin" panose="020B0403020202020204" pitchFamily="34" charset="0"/>
              </a:rPr>
              <a:t>Vibrational modes of molecules</a:t>
            </a:r>
            <a:endParaRPr lang="en-US" dirty="0">
              <a:latin typeface="Helvetica Neue Thin" panose="020B0403020202020204" pitchFamily="34" charset="0"/>
              <a:ea typeface="Helvetica Neue Thin" panose="020B0403020202020204" pitchFamily="34" charset="0"/>
            </a:endParaRPr>
          </a:p>
        </p:txBody>
      </p:sp>
      <p:pic>
        <p:nvPicPr>
          <p:cNvPr id="9" name="Picture 8">
            <a:extLst>
              <a:ext uri="{FF2B5EF4-FFF2-40B4-BE49-F238E27FC236}">
                <a16:creationId xmlns:a16="http://schemas.microsoft.com/office/drawing/2014/main" id="{A9187A1A-E6FF-4F40-A899-F95261C775EC}"/>
              </a:ext>
            </a:extLst>
          </p:cNvPr>
          <p:cNvPicPr>
            <a:picLocks noChangeAspect="1"/>
          </p:cNvPicPr>
          <p:nvPr/>
        </p:nvPicPr>
        <p:blipFill rotWithShape="1">
          <a:blip r:embed="rId3"/>
          <a:srcRect r="51437" b="68649"/>
          <a:stretch/>
        </p:blipFill>
        <p:spPr>
          <a:xfrm>
            <a:off x="28124082" y="6158816"/>
            <a:ext cx="6249120" cy="6651136"/>
          </a:xfrm>
          <a:prstGeom prst="rect">
            <a:avLst/>
          </a:prstGeom>
        </p:spPr>
      </p:pic>
      <p:pic>
        <p:nvPicPr>
          <p:cNvPr id="10" name="Picture 9">
            <a:extLst>
              <a:ext uri="{FF2B5EF4-FFF2-40B4-BE49-F238E27FC236}">
                <a16:creationId xmlns:a16="http://schemas.microsoft.com/office/drawing/2014/main" id="{B0C542FD-C5B6-164E-A13E-CF1261AB968E}"/>
              </a:ext>
            </a:extLst>
          </p:cNvPr>
          <p:cNvPicPr>
            <a:picLocks noChangeAspect="1"/>
          </p:cNvPicPr>
          <p:nvPr/>
        </p:nvPicPr>
        <p:blipFill rotWithShape="1">
          <a:blip r:embed="rId3"/>
          <a:srcRect l="50254" b="68869"/>
          <a:stretch/>
        </p:blipFill>
        <p:spPr>
          <a:xfrm>
            <a:off x="34976730" y="6210904"/>
            <a:ext cx="6401410" cy="6604380"/>
          </a:xfrm>
          <a:prstGeom prst="rect">
            <a:avLst/>
          </a:prstGeom>
        </p:spPr>
      </p:pic>
      <p:pic>
        <p:nvPicPr>
          <p:cNvPr id="11" name="Picture 10">
            <a:extLst>
              <a:ext uri="{FF2B5EF4-FFF2-40B4-BE49-F238E27FC236}">
                <a16:creationId xmlns:a16="http://schemas.microsoft.com/office/drawing/2014/main" id="{8839ADFE-3441-CF44-8366-96CD9EFD66C6}"/>
              </a:ext>
            </a:extLst>
          </p:cNvPr>
          <p:cNvPicPr>
            <a:picLocks noChangeAspect="1"/>
          </p:cNvPicPr>
          <p:nvPr/>
        </p:nvPicPr>
        <p:blipFill rotWithShape="1">
          <a:blip r:embed="rId3"/>
          <a:srcRect t="34198" r="54949" b="36081"/>
          <a:stretch/>
        </p:blipFill>
        <p:spPr>
          <a:xfrm>
            <a:off x="35580872" y="13844116"/>
            <a:ext cx="5797268" cy="6305339"/>
          </a:xfrm>
          <a:prstGeom prst="rect">
            <a:avLst/>
          </a:prstGeom>
        </p:spPr>
      </p:pic>
      <p:pic>
        <p:nvPicPr>
          <p:cNvPr id="12" name="Picture 11">
            <a:extLst>
              <a:ext uri="{FF2B5EF4-FFF2-40B4-BE49-F238E27FC236}">
                <a16:creationId xmlns:a16="http://schemas.microsoft.com/office/drawing/2014/main" id="{BFA35BD3-852E-BB4A-B95F-5E0D8FD07733}"/>
              </a:ext>
            </a:extLst>
          </p:cNvPr>
          <p:cNvPicPr>
            <a:picLocks noChangeAspect="1"/>
          </p:cNvPicPr>
          <p:nvPr/>
        </p:nvPicPr>
        <p:blipFill rotWithShape="1">
          <a:blip r:embed="rId3"/>
          <a:srcRect l="50000" t="34481" b="36118"/>
          <a:stretch/>
        </p:blipFill>
        <p:spPr>
          <a:xfrm>
            <a:off x="27881631" y="13844116"/>
            <a:ext cx="6434107" cy="6237516"/>
          </a:xfrm>
          <a:prstGeom prst="rect">
            <a:avLst/>
          </a:prstGeom>
        </p:spPr>
      </p:pic>
      <p:pic>
        <p:nvPicPr>
          <p:cNvPr id="13" name="Picture 12">
            <a:extLst>
              <a:ext uri="{FF2B5EF4-FFF2-40B4-BE49-F238E27FC236}">
                <a16:creationId xmlns:a16="http://schemas.microsoft.com/office/drawing/2014/main" id="{902AA043-2203-D44E-B8EE-6AD6C6160A57}"/>
              </a:ext>
            </a:extLst>
          </p:cNvPr>
          <p:cNvPicPr>
            <a:picLocks noChangeAspect="1"/>
          </p:cNvPicPr>
          <p:nvPr/>
        </p:nvPicPr>
        <p:blipFill rotWithShape="1">
          <a:blip r:embed="rId3"/>
          <a:srcRect t="67648" r="52085" b="2335"/>
          <a:stretch/>
        </p:blipFill>
        <p:spPr>
          <a:xfrm>
            <a:off x="35656474" y="21304967"/>
            <a:ext cx="6165847" cy="6368142"/>
          </a:xfrm>
          <a:prstGeom prst="rect">
            <a:avLst/>
          </a:prstGeom>
        </p:spPr>
      </p:pic>
    </p:spTree>
    <p:extLst>
      <p:ext uri="{BB962C8B-B14F-4D97-AF65-F5344CB8AC3E}">
        <p14:creationId xmlns:p14="http://schemas.microsoft.com/office/powerpoint/2010/main" val="27604224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E3AD-46A7-C343-BFD0-6CE0D37368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General Setup</a:t>
            </a:r>
          </a:p>
        </p:txBody>
      </p:sp>
      <p:sp>
        <p:nvSpPr>
          <p:cNvPr id="6" name="Content Placeholder 5">
            <a:extLst>
              <a:ext uri="{FF2B5EF4-FFF2-40B4-BE49-F238E27FC236}">
                <a16:creationId xmlns:a16="http://schemas.microsoft.com/office/drawing/2014/main" id="{41801D8A-40B5-664B-BC36-059AA1FE4A57}"/>
              </a:ext>
            </a:extLst>
          </p:cNvPr>
          <p:cNvSpPr>
            <a:spLocks noGrp="1"/>
          </p:cNvSpPr>
          <p:nvPr>
            <p:ph idx="1"/>
          </p:nvPr>
        </p:nvSpPr>
        <p:spPr>
          <a:xfrm>
            <a:off x="2194559" y="23435850"/>
            <a:ext cx="39502082" cy="8817532"/>
          </a:xfrm>
        </p:spPr>
        <p:txBody>
          <a:bodyPr>
            <a:normAutofit fontScale="85000" lnSpcReduction="10000"/>
          </a:bodyPr>
          <a:lstStyle/>
          <a:p>
            <a:pPr marL="0" indent="0">
              <a:buNone/>
            </a:pPr>
            <a:r>
              <a:rPr lang="en-CA" dirty="0">
                <a:latin typeface="Helvetica Neue Thin" panose="020B0403020202020204" pitchFamily="34" charset="0"/>
                <a:ea typeface="Helvetica Neue Thin" panose="020B0403020202020204" pitchFamily="34" charset="0"/>
              </a:rPr>
              <a:t>The FTIR is based on the Michelson interferometer. A multimode laser transmits light on the </a:t>
            </a:r>
            <a:r>
              <a:rPr lang="en-CA" dirty="0" err="1">
                <a:latin typeface="Helvetica Neue Thin" panose="020B0403020202020204" pitchFamily="34" charset="0"/>
                <a:ea typeface="Helvetica Neue Thin" panose="020B0403020202020204" pitchFamily="34" charset="0"/>
              </a:rPr>
              <a:t>beamsplitter</a:t>
            </a:r>
            <a:r>
              <a:rPr lang="en-CA" dirty="0">
                <a:latin typeface="Helvetica Neue Thin" panose="020B0403020202020204" pitchFamily="34" charset="0"/>
                <a:ea typeface="Helvetica Neue Thin" panose="020B0403020202020204" pitchFamily="34" charset="0"/>
              </a:rPr>
              <a:t>, which splits the light into two beams. The first beam hits the stationary mirror and transmits to the detector through the gas cell. The second beam travels to the scanning mirror. By translating the scanning mirror, different wavelengths in the beam are selected to pass through the gas cell. The detector records the interaction of the beams with the molecules (interferogram) in the gas cell and sends the information to a computer for Fourier Transform analysis.</a:t>
            </a:r>
            <a:endParaRPr lang="en-US" dirty="0">
              <a:latin typeface="Helvetica Neue Thin" panose="020B0403020202020204" pitchFamily="34" charset="0"/>
              <a:ea typeface="Helvetica Neue Thin" panose="020B0403020202020204" pitchFamily="34" charset="0"/>
            </a:endParaRPr>
          </a:p>
        </p:txBody>
      </p:sp>
      <p:pic>
        <p:nvPicPr>
          <p:cNvPr id="3" name="Picture 2">
            <a:extLst>
              <a:ext uri="{FF2B5EF4-FFF2-40B4-BE49-F238E27FC236}">
                <a16:creationId xmlns:a16="http://schemas.microsoft.com/office/drawing/2014/main" id="{A6C365FB-129A-7842-851B-EC402414B685}"/>
              </a:ext>
            </a:extLst>
          </p:cNvPr>
          <p:cNvPicPr>
            <a:picLocks noChangeAspect="1"/>
          </p:cNvPicPr>
          <p:nvPr/>
        </p:nvPicPr>
        <p:blipFill>
          <a:blip r:embed="rId3"/>
          <a:stretch>
            <a:fillRect/>
          </a:stretch>
        </p:blipFill>
        <p:spPr>
          <a:xfrm>
            <a:off x="6820571" y="5486400"/>
            <a:ext cx="30250058" cy="17457082"/>
          </a:xfrm>
          <a:prstGeom prst="rect">
            <a:avLst/>
          </a:prstGeom>
        </p:spPr>
      </p:pic>
    </p:spTree>
    <p:extLst>
      <p:ext uri="{BB962C8B-B14F-4D97-AF65-F5344CB8AC3E}">
        <p14:creationId xmlns:p14="http://schemas.microsoft.com/office/powerpoint/2010/main" val="16013074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Collection</a:t>
            </a:r>
          </a:p>
        </p:txBody>
      </p:sp>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a:xfrm>
            <a:off x="2194561" y="25743877"/>
            <a:ext cx="39502082" cy="5280409"/>
          </a:xfrm>
        </p:spPr>
        <p:txBody>
          <a:bodyPr>
            <a:normAutofit/>
          </a:bodyPr>
          <a:lstStyle/>
          <a:p>
            <a:pPr marL="0" indent="0">
              <a:buNone/>
            </a:pPr>
            <a:r>
              <a:rPr lang="en-US" dirty="0">
                <a:latin typeface="Helvetica Neue Thin" panose="020B0403020202020204" pitchFamily="34" charset="0"/>
                <a:ea typeface="Helvetica Neue Thin" panose="020B0403020202020204" pitchFamily="34" charset="0"/>
              </a:rPr>
              <a:t>Interferogram captured with no gas cell, and the FTIR flushed with N</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We proceed to capture interferograms where the gas cell is in place, flushed with N</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CO</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and air, all with FTIR flushed with N</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a:t>
            </a:r>
          </a:p>
          <a:p>
            <a:pPr marL="0" indent="0">
              <a:buNone/>
            </a:pPr>
            <a:endParaRPr lang="en-US" dirty="0">
              <a:latin typeface="Helvetica Neue Thin" panose="020B0403020202020204" pitchFamily="34" charset="0"/>
              <a:ea typeface="Helvetica Neue Thin" panose="020B0403020202020204" pitchFamily="34" charset="0"/>
            </a:endParaRPr>
          </a:p>
          <a:p>
            <a:pPr marL="0" indent="0">
              <a:buNone/>
            </a:pPr>
            <a:endParaRPr lang="en-US" dirty="0">
              <a:latin typeface="Helvetica Neue Thin" panose="020B0403020202020204" pitchFamily="34" charset="0"/>
              <a:ea typeface="Helvetica Neue Thin" panose="020B0403020202020204" pitchFamily="34" charset="0"/>
            </a:endParaRPr>
          </a:p>
        </p:txBody>
      </p:sp>
      <p:pic>
        <p:nvPicPr>
          <p:cNvPr id="5" name="Picture 4">
            <a:extLst>
              <a:ext uri="{FF2B5EF4-FFF2-40B4-BE49-F238E27FC236}">
                <a16:creationId xmlns:a16="http://schemas.microsoft.com/office/drawing/2014/main" id="{A31D2F3E-F50B-C649-AE49-E9D10998E12B}"/>
              </a:ext>
            </a:extLst>
          </p:cNvPr>
          <p:cNvPicPr>
            <a:picLocks noChangeAspect="1"/>
          </p:cNvPicPr>
          <p:nvPr/>
        </p:nvPicPr>
        <p:blipFill>
          <a:blip r:embed="rId3"/>
          <a:stretch>
            <a:fillRect/>
          </a:stretch>
        </p:blipFill>
        <p:spPr>
          <a:xfrm>
            <a:off x="3823460" y="8774140"/>
            <a:ext cx="36244280" cy="15000260"/>
          </a:xfrm>
          <a:prstGeom prst="rect">
            <a:avLst/>
          </a:prstGeom>
        </p:spPr>
      </p:pic>
    </p:spTree>
    <p:extLst>
      <p:ext uri="{BB962C8B-B14F-4D97-AF65-F5344CB8AC3E}">
        <p14:creationId xmlns:p14="http://schemas.microsoft.com/office/powerpoint/2010/main" val="22162379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a:xfrm>
                <a:off x="2194561" y="23563385"/>
                <a:ext cx="39502082" cy="8036752"/>
              </a:xfrm>
            </p:spPr>
            <p:txBody>
              <a:bodyPr>
                <a:normAutofit fontScale="92500" lnSpcReduction="10000"/>
              </a:bodyPr>
              <a:lstStyle/>
              <a:p>
                <a:pPr marL="0" indent="0">
                  <a:buNone/>
                </a:pPr>
                <a:r>
                  <a:rPr lang="en-US" dirty="0">
                    <a:latin typeface="Helvetica Neue Thin" panose="020B0403020202020204" pitchFamily="34" charset="0"/>
                    <a:ea typeface="Helvetica Neue Thin" panose="020B0403020202020204" pitchFamily="34" charset="0"/>
                  </a:rPr>
                  <a:t>Normalization spectra, collected with a flushed N</a:t>
                </a:r>
                <a:r>
                  <a:rPr lang="en-US" baseline="-25000" dirty="0">
                    <a:latin typeface="Helvetica Neue Thin" panose="020B0403020202020204" pitchFamily="34" charset="0"/>
                    <a:ea typeface="Helvetica Neue Thin" panose="020B0403020202020204" pitchFamily="34" charset="0"/>
                  </a:rPr>
                  <a:t>2 </a:t>
                </a:r>
                <a:r>
                  <a:rPr lang="en-US" dirty="0">
                    <a:latin typeface="Helvetica Neue Thin" panose="020B0403020202020204" pitchFamily="34" charset="0"/>
                    <a:ea typeface="Helvetica Neue Thin" panose="020B0403020202020204" pitchFamily="34" charset="0"/>
                  </a:rPr>
                  <a:t>cell. Mertz correction was applied to smooth noise from from the Fourier Transform. The intensity of this spectra is used to calculate the transmittance and absorbance spectrums for N</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CO</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and air with the Beer-Lambert Law:</a:t>
                </a:r>
              </a:p>
              <a:p>
                <a:pPr marL="0" indent="0">
                  <a:buNone/>
                </a:pPr>
                <a:r>
                  <a:rPr lang="en-US" dirty="0">
                    <a:latin typeface="Helvetica Neue Thin" panose="020B0403020202020204" pitchFamily="34" charset="0"/>
                    <a:ea typeface="Helvetica Neue Thin" panose="020B0403020202020204" pitchFamily="34" charset="0"/>
                  </a:rPr>
                  <a:t>	     Transmission: </a:t>
                </a:r>
                <a14:m>
                  <m:oMath xmlns:m="http://schemas.openxmlformats.org/officeDocument/2006/math">
                    <m:r>
                      <a:rPr lang="en-CA" b="0" i="1" smtClean="0">
                        <a:latin typeface="Cambria Math" panose="02040503050406030204" pitchFamily="18" charset="0"/>
                        <a:ea typeface="Helvetica Neue Thin" panose="020B0403020202020204" pitchFamily="34" charset="0"/>
                      </a:rPr>
                      <m:t>𝑇</m:t>
                    </m:r>
                    <m:r>
                      <a:rPr lang="en-CA" b="0" i="1" smtClean="0">
                        <a:latin typeface="Cambria Math" panose="02040503050406030204" pitchFamily="18" charset="0"/>
                        <a:ea typeface="Helvetica Neue Thin" panose="020B0403020202020204" pitchFamily="34" charset="0"/>
                      </a:rPr>
                      <m:t>=</m:t>
                    </m:r>
                    <m:f>
                      <m:fPr>
                        <m:ctrlPr>
                          <a:rPr lang="en-CA" b="0" i="1" smtClean="0">
                            <a:latin typeface="Cambria Math" panose="02040503050406030204" pitchFamily="18" charset="0"/>
                            <a:ea typeface="Helvetica Neue Thin" panose="020B0403020202020204" pitchFamily="34" charset="0"/>
                          </a:rPr>
                        </m:ctrlPr>
                      </m:fPr>
                      <m:num>
                        <m:r>
                          <a:rPr lang="en-CA" b="0" i="1" smtClean="0">
                            <a:latin typeface="Cambria Math" panose="02040503050406030204" pitchFamily="18" charset="0"/>
                            <a:ea typeface="Helvetica Neue Thin" panose="020B0403020202020204" pitchFamily="34" charset="0"/>
                          </a:rPr>
                          <m:t>𝐼</m:t>
                        </m:r>
                      </m:num>
                      <m:den>
                        <m:sSub>
                          <m:sSubPr>
                            <m:ctrlPr>
                              <a:rPr lang="en-CA" b="0" i="1" smtClean="0">
                                <a:latin typeface="Cambria Math" panose="02040503050406030204" pitchFamily="18" charset="0"/>
                                <a:ea typeface="Helvetica Neue Thin" panose="020B0403020202020204" pitchFamily="34" charset="0"/>
                              </a:rPr>
                            </m:ctrlPr>
                          </m:sSubPr>
                          <m:e>
                            <m:r>
                              <a:rPr lang="en-CA" b="0" i="1" smtClean="0">
                                <a:latin typeface="Cambria Math" panose="02040503050406030204" pitchFamily="18" charset="0"/>
                                <a:ea typeface="Helvetica Neue Thin" panose="020B0403020202020204" pitchFamily="34" charset="0"/>
                              </a:rPr>
                              <m:t>𝐼</m:t>
                            </m:r>
                          </m:e>
                          <m:sub>
                            <m:r>
                              <a:rPr lang="en-CA" b="0" i="1" smtClean="0">
                                <a:latin typeface="Cambria Math" panose="02040503050406030204" pitchFamily="18" charset="0"/>
                                <a:ea typeface="Helvetica Neue Thin" panose="020B0403020202020204" pitchFamily="34" charset="0"/>
                              </a:rPr>
                              <m:t>0</m:t>
                            </m:r>
                          </m:sub>
                        </m:sSub>
                      </m:den>
                    </m:f>
                    <m:r>
                      <a:rPr lang="en-CA" b="0" i="1" smtClean="0">
                        <a:latin typeface="Cambria Math" panose="02040503050406030204" pitchFamily="18" charset="0"/>
                        <a:ea typeface="Helvetica Neue Thin" panose="020B0403020202020204" pitchFamily="34" charset="0"/>
                      </a:rPr>
                      <m:t>                             </m:t>
                    </m:r>
                  </m:oMath>
                </a14:m>
                <a:r>
                  <a:rPr lang="en-US" dirty="0">
                    <a:latin typeface="Helvetica Neue Thin" panose="020B0403020202020204" pitchFamily="34" charset="0"/>
                    <a:ea typeface="Helvetica Neue Thin" panose="020B0403020202020204" pitchFamily="34" charset="0"/>
                  </a:rPr>
                  <a:t>Absorbance: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𝐴</m:t>
                    </m:r>
                    <m:r>
                      <a:rPr lang="en-CA" b="0" i="1" smtClean="0">
                        <a:latin typeface="Cambria Math" panose="02040503050406030204" pitchFamily="18" charset="0"/>
                        <a:ea typeface="Helvetica Neue Thin" panose="020B0403020202020204" pitchFamily="34" charset="0"/>
                      </a:rPr>
                      <m:t>=−</m:t>
                    </m:r>
                    <m:func>
                      <m:funcPr>
                        <m:ctrlPr>
                          <a:rPr lang="en-CA" b="0" i="1" smtClean="0">
                            <a:latin typeface="Cambria Math" panose="02040503050406030204" pitchFamily="18" charset="0"/>
                            <a:ea typeface="Helvetica Neue Thin" panose="020B0403020202020204" pitchFamily="34" charset="0"/>
                          </a:rPr>
                        </m:ctrlPr>
                      </m:funcPr>
                      <m:fName>
                        <m:r>
                          <m:rPr>
                            <m:sty m:val="p"/>
                          </m:rPr>
                          <a:rPr lang="en-CA" b="0" i="0" smtClean="0">
                            <a:latin typeface="Cambria Math" panose="02040503050406030204" pitchFamily="18" charset="0"/>
                            <a:ea typeface="Helvetica Neue Thin" panose="020B0403020202020204" pitchFamily="34" charset="0"/>
                          </a:rPr>
                          <m:t>log</m:t>
                        </m:r>
                      </m:fName>
                      <m:e>
                        <m:r>
                          <a:rPr lang="en-CA" b="0" i="1" smtClean="0">
                            <a:latin typeface="Cambria Math" panose="02040503050406030204" pitchFamily="18" charset="0"/>
                            <a:ea typeface="Helvetica Neue Thin" panose="020B0403020202020204" pitchFamily="34" charset="0"/>
                          </a:rPr>
                          <m:t>𝑇</m:t>
                        </m:r>
                      </m:e>
                    </m:func>
                  </m:oMath>
                </a14:m>
                <a:endParaRPr lang="en-US" dirty="0">
                  <a:latin typeface="Helvetica Neue Thin" panose="020B0403020202020204" pitchFamily="34" charset="0"/>
                  <a:ea typeface="Helvetica Neue Thin" panose="020B0403020202020204" pitchFamily="34" charset="0"/>
                </a:endParaRPr>
              </a:p>
              <a:p>
                <a:pPr marL="0" indent="0">
                  <a:buNone/>
                </a:pPr>
                <a:endParaRPr lang="en-US" dirty="0">
                  <a:latin typeface="Helvetica Neue Thin" panose="020B0403020202020204" pitchFamily="34" charset="0"/>
                  <a:ea typeface="Helvetica Neue Thin" panose="020B0403020202020204" pitchFamily="34" charset="0"/>
                </a:endParaRPr>
              </a:p>
            </p:txBody>
          </p:sp>
        </mc:Choice>
        <mc:Fallback>
          <p:sp>
            <p:nvSpPr>
              <p:cNvPr id="3" name="Content Placeholder 2">
                <a:extLst>
                  <a:ext uri="{FF2B5EF4-FFF2-40B4-BE49-F238E27FC236}">
                    <a16:creationId xmlns:a16="http://schemas.microsoft.com/office/drawing/2014/main" id="{51C39D8F-F410-E94C-8F05-0E1659FF8B43}"/>
                  </a:ext>
                </a:extLst>
              </p:cNvPr>
              <p:cNvSpPr>
                <a:spLocks noGrp="1" noRot="1" noChangeAspect="1" noMove="1" noResize="1" noEditPoints="1" noAdjustHandles="1" noChangeArrowheads="1" noChangeShapeType="1" noTextEdit="1"/>
              </p:cNvSpPr>
              <p:nvPr>
                <p:ph idx="1"/>
              </p:nvPr>
            </p:nvSpPr>
            <p:spPr>
              <a:xfrm>
                <a:off x="2194561" y="23563385"/>
                <a:ext cx="39502082" cy="8036752"/>
              </a:xfrm>
              <a:blipFill>
                <a:blip r:embed="rId3"/>
                <a:stretch>
                  <a:fillRect l="-804" t="-36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3EFC7EC-BAA1-5F4B-B76D-2AF125F4187B}"/>
              </a:ext>
            </a:extLst>
          </p:cNvPr>
          <p:cNvPicPr>
            <a:picLocks noChangeAspect="1"/>
          </p:cNvPicPr>
          <p:nvPr/>
        </p:nvPicPr>
        <p:blipFill>
          <a:blip r:embed="rId4"/>
          <a:stretch>
            <a:fillRect/>
          </a:stretch>
        </p:blipFill>
        <p:spPr>
          <a:xfrm>
            <a:off x="4064352" y="6804663"/>
            <a:ext cx="35762496" cy="15461673"/>
          </a:xfrm>
          <a:prstGeom prst="rect">
            <a:avLst/>
          </a:prstGeom>
        </p:spPr>
      </p:pic>
    </p:spTree>
    <p:extLst>
      <p:ext uri="{BB962C8B-B14F-4D97-AF65-F5344CB8AC3E}">
        <p14:creationId xmlns:p14="http://schemas.microsoft.com/office/powerpoint/2010/main" val="3197620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5AE3-6B21-8A40-BDDD-655916FEBCBE}"/>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Mertz Correction</a:t>
            </a:r>
          </a:p>
        </p:txBody>
      </p:sp>
      <p:sp>
        <p:nvSpPr>
          <p:cNvPr id="6" name="Content Placeholder 5">
            <a:extLst>
              <a:ext uri="{FF2B5EF4-FFF2-40B4-BE49-F238E27FC236}">
                <a16:creationId xmlns:a16="http://schemas.microsoft.com/office/drawing/2014/main" id="{AA209EB2-06CF-9542-8BAA-C098ED32EF57}"/>
              </a:ext>
            </a:extLst>
          </p:cNvPr>
          <p:cNvSpPr txBox="1">
            <a:spLocks/>
          </p:cNvSpPr>
          <p:nvPr/>
        </p:nvSpPr>
        <p:spPr>
          <a:xfrm>
            <a:off x="2194561" y="23578457"/>
            <a:ext cx="39502082" cy="6400800"/>
          </a:xfrm>
          <a:prstGeom prst="rect">
            <a:avLst/>
          </a:prstGeom>
        </p:spPr>
        <p:txBody>
          <a:bodyPr vert="horz" lIns="376108" tIns="188056" rIns="376108" bIns="188056" rtlCol="0">
            <a:normAutofit lnSpcReduction="1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CA" dirty="0">
                <a:latin typeface="Helvetica Neue Thin" panose="020B0403020202020204" pitchFamily="34" charset="0"/>
                <a:ea typeface="Helvetica Neue Thin" panose="020B0403020202020204" pitchFamily="34" charset="0"/>
              </a:rPr>
              <a:t>Comparison of spectra with and without Mertz correction. The Mertz correction method modulates the spectra with a triangular signal, to smooth out ringing with taking the Fourier transform of the interferogram. The spectrum with the Mertz correction is smoother and less noisy.   </a:t>
            </a:r>
            <a:endParaRPr lang="en-US" dirty="0">
              <a:latin typeface="Helvetica Neue Thin" panose="020B0403020202020204" pitchFamily="34" charset="0"/>
              <a:ea typeface="Helvetica Neue Thin" panose="020B0403020202020204" pitchFamily="34" charset="0"/>
            </a:endParaRPr>
          </a:p>
        </p:txBody>
      </p:sp>
      <p:pic>
        <p:nvPicPr>
          <p:cNvPr id="12" name="Picture 11">
            <a:extLst>
              <a:ext uri="{FF2B5EF4-FFF2-40B4-BE49-F238E27FC236}">
                <a16:creationId xmlns:a16="http://schemas.microsoft.com/office/drawing/2014/main" id="{058EC509-F599-5B4E-8CE3-4C06A1E4E0C9}"/>
              </a:ext>
            </a:extLst>
          </p:cNvPr>
          <p:cNvPicPr>
            <a:picLocks noChangeAspect="1"/>
          </p:cNvPicPr>
          <p:nvPr/>
        </p:nvPicPr>
        <p:blipFill>
          <a:blip r:embed="rId2"/>
          <a:stretch>
            <a:fillRect/>
          </a:stretch>
        </p:blipFill>
        <p:spPr>
          <a:xfrm>
            <a:off x="4129962" y="7517131"/>
            <a:ext cx="35631276" cy="15348857"/>
          </a:xfrm>
          <a:prstGeom prst="rect">
            <a:avLst/>
          </a:prstGeom>
        </p:spPr>
      </p:pic>
    </p:spTree>
    <p:extLst>
      <p:ext uri="{BB962C8B-B14F-4D97-AF65-F5344CB8AC3E}">
        <p14:creationId xmlns:p14="http://schemas.microsoft.com/office/powerpoint/2010/main" val="31718066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CO</a:t>
            </a:r>
            <a:r>
              <a:rPr lang="en-US" baseline="-25000" dirty="0">
                <a:latin typeface="Helvetica Neue Thin" panose="020B0403020202020204" pitchFamily="34" charset="0"/>
                <a:ea typeface="Helvetica Neue Thin" panose="020B0403020202020204" pitchFamily="34" charset="0"/>
              </a:rPr>
              <a:t>2</a:t>
            </a:r>
          </a:p>
        </p:txBody>
      </p:sp>
      <p:sp>
        <p:nvSpPr>
          <p:cNvPr id="8" name="Content Placeholder 5">
            <a:extLst>
              <a:ext uri="{FF2B5EF4-FFF2-40B4-BE49-F238E27FC236}">
                <a16:creationId xmlns:a16="http://schemas.microsoft.com/office/drawing/2014/main" id="{0CEBAB03-3C12-5544-A1C7-556F3A96EE40}"/>
              </a:ext>
            </a:extLst>
          </p:cNvPr>
          <p:cNvSpPr txBox="1">
            <a:spLocks/>
          </p:cNvSpPr>
          <p:nvPr/>
        </p:nvSpPr>
        <p:spPr>
          <a:xfrm>
            <a:off x="2194561" y="28830898"/>
            <a:ext cx="39502082" cy="3336924"/>
          </a:xfrm>
          <a:prstGeom prst="rect">
            <a:avLst/>
          </a:prstGeom>
        </p:spPr>
        <p:txBody>
          <a:bodyPr vert="horz" lIns="376108" tIns="188056" rIns="376108" bIns="188056" rtlCol="0">
            <a:normAutofit fontScale="77500" lnSpcReduction="2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 Transmission spectra of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(b) Absorption spectra of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We see a strong peak around 2350 cm</a:t>
            </a:r>
            <a:r>
              <a:rPr lang="en-CA" baseline="30000" dirty="0">
                <a:latin typeface="Helvetica Neue Thin" panose="020B0403020202020204" pitchFamily="34" charset="0"/>
                <a:ea typeface="Helvetica Neue Thin" panose="020B0403020202020204" pitchFamily="34" charset="0"/>
              </a:rPr>
              <a:t>-1</a:t>
            </a:r>
            <a:r>
              <a:rPr lang="en-CA" dirty="0">
                <a:latin typeface="Helvetica Neue Thin" panose="020B0403020202020204" pitchFamily="34" charset="0"/>
                <a:ea typeface="Helvetica Neue Thin" panose="020B0403020202020204" pitchFamily="34" charset="0"/>
              </a:rPr>
              <a:t>, which is where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absorbs. Hence, the FTIR has identified the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in our gas cell of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a:t>
            </a:r>
            <a:endParaRPr lang="en-US"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3690EF55-D9C4-7A40-A1A1-A75FBA1AEAA7}"/>
              </a:ext>
            </a:extLst>
          </p:cNvPr>
          <p:cNvPicPr>
            <a:picLocks noChangeAspect="1"/>
          </p:cNvPicPr>
          <p:nvPr/>
        </p:nvPicPr>
        <p:blipFill>
          <a:blip r:embed="rId2"/>
          <a:stretch>
            <a:fillRect/>
          </a:stretch>
        </p:blipFill>
        <p:spPr>
          <a:xfrm>
            <a:off x="7912045" y="17106097"/>
            <a:ext cx="26970026" cy="11724801"/>
          </a:xfrm>
          <a:prstGeom prst="rect">
            <a:avLst/>
          </a:prstGeom>
        </p:spPr>
      </p:pic>
      <p:sp>
        <p:nvSpPr>
          <p:cNvPr id="9" name="Content Placeholder 5">
            <a:extLst>
              <a:ext uri="{FF2B5EF4-FFF2-40B4-BE49-F238E27FC236}">
                <a16:creationId xmlns:a16="http://schemas.microsoft.com/office/drawing/2014/main" id="{4FE5D073-A8E2-424D-928E-753047934A09}"/>
              </a:ext>
            </a:extLst>
          </p:cNvPr>
          <p:cNvSpPr txBox="1">
            <a:spLocks/>
          </p:cNvSpPr>
          <p:nvPr/>
        </p:nvSpPr>
        <p:spPr>
          <a:xfrm>
            <a:off x="4654732" y="9138267"/>
            <a:ext cx="2050867" cy="2404650"/>
          </a:xfrm>
          <a:prstGeom prst="rect">
            <a:avLst/>
          </a:prstGeom>
        </p:spPr>
        <p:txBody>
          <a:bodyPr vert="horz" lIns="376108" tIns="188056" rIns="376108" bIns="188056" rtlCol="0">
            <a:norm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a:t>
            </a:r>
            <a:endParaRPr lang="en-US" dirty="0">
              <a:latin typeface="Helvetica Neue Thin" panose="020B0403020202020204" pitchFamily="34" charset="0"/>
              <a:ea typeface="Helvetica Neue Thin" panose="020B0403020202020204" pitchFamily="34" charset="0"/>
            </a:endParaRPr>
          </a:p>
        </p:txBody>
      </p:sp>
      <p:sp>
        <p:nvSpPr>
          <p:cNvPr id="10" name="Content Placeholder 5">
            <a:extLst>
              <a:ext uri="{FF2B5EF4-FFF2-40B4-BE49-F238E27FC236}">
                <a16:creationId xmlns:a16="http://schemas.microsoft.com/office/drawing/2014/main" id="{49FE88A4-FAEB-6844-9EFC-A70CEF8A1850}"/>
              </a:ext>
            </a:extLst>
          </p:cNvPr>
          <p:cNvSpPr txBox="1">
            <a:spLocks/>
          </p:cNvSpPr>
          <p:nvPr/>
        </p:nvSpPr>
        <p:spPr>
          <a:xfrm>
            <a:off x="4654732" y="20458216"/>
            <a:ext cx="2050867" cy="2404650"/>
          </a:xfrm>
          <a:prstGeom prst="rect">
            <a:avLst/>
          </a:prstGeom>
        </p:spPr>
        <p:txBody>
          <a:bodyPr vert="horz" lIns="376108" tIns="188056" rIns="376108" bIns="188056" rtlCol="0">
            <a:normAutofit fontScale="925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(b)</a:t>
            </a:r>
            <a:endParaRPr lang="en-US" dirty="0">
              <a:latin typeface="Helvetica Neue Thin" panose="020B0403020202020204" pitchFamily="34" charset="0"/>
              <a:ea typeface="Helvetica Neue Thin" panose="020B0403020202020204" pitchFamily="34" charset="0"/>
            </a:endParaRPr>
          </a:p>
        </p:txBody>
      </p:sp>
      <p:sp>
        <p:nvSpPr>
          <p:cNvPr id="11" name="Oval 10">
            <a:extLst>
              <a:ext uri="{FF2B5EF4-FFF2-40B4-BE49-F238E27FC236}">
                <a16:creationId xmlns:a16="http://schemas.microsoft.com/office/drawing/2014/main" id="{6C90D1F2-EBE8-B643-9442-A60D299EAABB}"/>
              </a:ext>
            </a:extLst>
          </p:cNvPr>
          <p:cNvSpPr/>
          <p:nvPr/>
        </p:nvSpPr>
        <p:spPr>
          <a:xfrm>
            <a:off x="36721264" y="14581198"/>
            <a:ext cx="120415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8CD1F74-E09E-B94F-841C-8A5597A631A5}"/>
              </a:ext>
            </a:extLst>
          </p:cNvPr>
          <p:cNvSpPr/>
          <p:nvPr/>
        </p:nvSpPr>
        <p:spPr>
          <a:xfrm>
            <a:off x="20317758" y="20945207"/>
            <a:ext cx="2612572" cy="2404650"/>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4270273-AB81-F641-9EB9-60F6F59774CB}"/>
              </a:ext>
            </a:extLst>
          </p:cNvPr>
          <p:cNvSpPr txBox="1"/>
          <p:nvPr/>
        </p:nvSpPr>
        <p:spPr>
          <a:xfrm>
            <a:off x="38977970" y="16479853"/>
            <a:ext cx="190949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CO</a:t>
            </a:r>
            <a:r>
              <a:rPr lang="en-CA" baseline="-25000" dirty="0">
                <a:latin typeface="Helvetica Neue Thin" panose="020B0403020202020204" pitchFamily="34" charset="0"/>
                <a:ea typeface="Helvetica Neue Thin" panose="020B0403020202020204" pitchFamily="34" charset="0"/>
              </a:rPr>
              <a:t>2</a:t>
            </a:r>
            <a:endParaRPr lang="en-US" dirty="0"/>
          </a:p>
        </p:txBody>
      </p:sp>
      <p:sp>
        <p:nvSpPr>
          <p:cNvPr id="15" name="Oval 14">
            <a:extLst>
              <a:ext uri="{FF2B5EF4-FFF2-40B4-BE49-F238E27FC236}">
                <a16:creationId xmlns:a16="http://schemas.microsoft.com/office/drawing/2014/main" id="{D0914088-0BA7-1A46-9C35-0D2518EA3624}"/>
              </a:ext>
            </a:extLst>
          </p:cNvPr>
          <p:cNvSpPr/>
          <p:nvPr/>
        </p:nvSpPr>
        <p:spPr>
          <a:xfrm flipV="1">
            <a:off x="36721265" y="16494243"/>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7AA934AF-602E-C041-8D8F-4909D7E92997}"/>
              </a:ext>
            </a:extLst>
          </p:cNvPr>
          <p:cNvSpPr txBox="1"/>
          <p:nvPr/>
        </p:nvSpPr>
        <p:spPr>
          <a:xfrm>
            <a:off x="38871290" y="14581198"/>
            <a:ext cx="187743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H</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O</a:t>
            </a:r>
            <a:endParaRPr lang="en-US" dirty="0"/>
          </a:p>
        </p:txBody>
      </p:sp>
      <p:sp>
        <p:nvSpPr>
          <p:cNvPr id="17" name="Oval 16">
            <a:extLst>
              <a:ext uri="{FF2B5EF4-FFF2-40B4-BE49-F238E27FC236}">
                <a16:creationId xmlns:a16="http://schemas.microsoft.com/office/drawing/2014/main" id="{0D8D6984-2D70-C64E-B025-AE1E6FD9A053}"/>
              </a:ext>
            </a:extLst>
          </p:cNvPr>
          <p:cNvSpPr/>
          <p:nvPr/>
        </p:nvSpPr>
        <p:spPr>
          <a:xfrm>
            <a:off x="10461773" y="18461477"/>
            <a:ext cx="3701143" cy="19967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294FCA7-A84C-8344-8123-D0ADEFABF978}"/>
              </a:ext>
            </a:extLst>
          </p:cNvPr>
          <p:cNvSpPr/>
          <p:nvPr/>
        </p:nvSpPr>
        <p:spPr>
          <a:xfrm>
            <a:off x="27381322" y="17331051"/>
            <a:ext cx="7761747" cy="431038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1" name="Picture 20">
            <a:extLst>
              <a:ext uri="{FF2B5EF4-FFF2-40B4-BE49-F238E27FC236}">
                <a16:creationId xmlns:a16="http://schemas.microsoft.com/office/drawing/2014/main" id="{018FA713-1EEF-9C40-A0CF-16DDFC5416D3}"/>
              </a:ext>
            </a:extLst>
          </p:cNvPr>
          <p:cNvPicPr>
            <a:picLocks noChangeAspect="1"/>
          </p:cNvPicPr>
          <p:nvPr/>
        </p:nvPicPr>
        <p:blipFill>
          <a:blip r:embed="rId3"/>
          <a:stretch>
            <a:fillRect/>
          </a:stretch>
        </p:blipFill>
        <p:spPr>
          <a:xfrm>
            <a:off x="7573216" y="5455457"/>
            <a:ext cx="27230598" cy="11712724"/>
          </a:xfrm>
          <a:prstGeom prst="rect">
            <a:avLst/>
          </a:prstGeom>
        </p:spPr>
      </p:pic>
      <p:sp>
        <p:nvSpPr>
          <p:cNvPr id="22" name="Oval 21">
            <a:extLst>
              <a:ext uri="{FF2B5EF4-FFF2-40B4-BE49-F238E27FC236}">
                <a16:creationId xmlns:a16="http://schemas.microsoft.com/office/drawing/2014/main" id="{9D7B627D-BAE5-824B-81B5-C6D62D95889B}"/>
              </a:ext>
            </a:extLst>
          </p:cNvPr>
          <p:cNvSpPr/>
          <p:nvPr/>
        </p:nvSpPr>
        <p:spPr>
          <a:xfrm>
            <a:off x="28384798" y="13994426"/>
            <a:ext cx="575479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7BA6221A-2F4B-2445-B220-C3D79D26F574}"/>
              </a:ext>
            </a:extLst>
          </p:cNvPr>
          <p:cNvSpPr/>
          <p:nvPr/>
        </p:nvSpPr>
        <p:spPr>
          <a:xfrm>
            <a:off x="9751610" y="14092842"/>
            <a:ext cx="575479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26A72B3F-1FE2-3E4D-85FD-B26A66BDFE13}"/>
              </a:ext>
            </a:extLst>
          </p:cNvPr>
          <p:cNvSpPr/>
          <p:nvPr/>
        </p:nvSpPr>
        <p:spPr>
          <a:xfrm flipV="1">
            <a:off x="21459301" y="13993423"/>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67136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a:xfrm>
            <a:off x="2792004" y="222968"/>
            <a:ext cx="39502082" cy="5486400"/>
          </a:xfrm>
        </p:spPr>
        <p:txBody>
          <a:bodyPr/>
          <a:lstStyle/>
          <a:p>
            <a:r>
              <a:rPr lang="en-US" dirty="0">
                <a:latin typeface="Helvetica Neue Thin" panose="020B0403020202020204" pitchFamily="34" charset="0"/>
                <a:ea typeface="Helvetica Neue Thin" panose="020B0403020202020204" pitchFamily="34" charset="0"/>
              </a:rPr>
              <a:t>Results: Spectrums of Air</a:t>
            </a:r>
          </a:p>
        </p:txBody>
      </p:sp>
      <p:pic>
        <p:nvPicPr>
          <p:cNvPr id="4" name="Picture 3">
            <a:extLst>
              <a:ext uri="{FF2B5EF4-FFF2-40B4-BE49-F238E27FC236}">
                <a16:creationId xmlns:a16="http://schemas.microsoft.com/office/drawing/2014/main" id="{2B827C76-88AB-4442-A524-C0400598D6EE}"/>
              </a:ext>
            </a:extLst>
          </p:cNvPr>
          <p:cNvPicPr>
            <a:picLocks noChangeAspect="1"/>
          </p:cNvPicPr>
          <p:nvPr/>
        </p:nvPicPr>
        <p:blipFill>
          <a:blip r:embed="rId3"/>
          <a:stretch>
            <a:fillRect/>
          </a:stretch>
        </p:blipFill>
        <p:spPr>
          <a:xfrm>
            <a:off x="8114220" y="16459199"/>
            <a:ext cx="26615017" cy="11726123"/>
          </a:xfrm>
          <a:prstGeom prst="rect">
            <a:avLst/>
          </a:prstGeom>
        </p:spPr>
      </p:pic>
      <p:sp>
        <p:nvSpPr>
          <p:cNvPr id="9" name="Content Placeholder 5">
            <a:extLst>
              <a:ext uri="{FF2B5EF4-FFF2-40B4-BE49-F238E27FC236}">
                <a16:creationId xmlns:a16="http://schemas.microsoft.com/office/drawing/2014/main" id="{BF600A6F-2F0C-964C-B72B-A315673D3F4F}"/>
              </a:ext>
            </a:extLst>
          </p:cNvPr>
          <p:cNvSpPr txBox="1">
            <a:spLocks/>
          </p:cNvSpPr>
          <p:nvPr/>
        </p:nvSpPr>
        <p:spPr>
          <a:xfrm>
            <a:off x="2194559" y="28896042"/>
            <a:ext cx="39502082" cy="3799389"/>
          </a:xfrm>
          <a:prstGeom prst="rect">
            <a:avLst/>
          </a:prstGeom>
        </p:spPr>
        <p:txBody>
          <a:bodyPr vert="horz" lIns="376108" tIns="188056" rIns="376108" bIns="188056" rtlCol="0">
            <a:normAutofit fontScale="85000" lnSpcReduction="2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 Transmission spectra of air. (b) Absorption spectra of air. We see a weak peak around 2350 cm</a:t>
            </a:r>
            <a:r>
              <a:rPr lang="en-CA" baseline="30000" dirty="0">
                <a:latin typeface="Helvetica Neue Thin" panose="020B0403020202020204" pitchFamily="34" charset="0"/>
                <a:ea typeface="Helvetica Neue Thin" panose="020B0403020202020204" pitchFamily="34" charset="0"/>
              </a:rPr>
              <a:t>-1</a:t>
            </a:r>
            <a:r>
              <a:rPr lang="en-CA" dirty="0">
                <a:latin typeface="Helvetica Neue Thin" panose="020B0403020202020204" pitchFamily="34" charset="0"/>
                <a:ea typeface="Helvetica Neue Thin" panose="020B0403020202020204" pitchFamily="34" charset="0"/>
              </a:rPr>
              <a:t>, which is where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absorbs. Hence, the FTIR has identified the CO</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 in our gas cell of air.</a:t>
            </a:r>
            <a:endParaRPr lang="en-US" dirty="0">
              <a:latin typeface="Helvetica Neue Thin" panose="020B0403020202020204" pitchFamily="34" charset="0"/>
              <a:ea typeface="Helvetica Neue Thin" panose="020B0403020202020204" pitchFamily="34" charset="0"/>
            </a:endParaRPr>
          </a:p>
        </p:txBody>
      </p:sp>
      <p:sp>
        <p:nvSpPr>
          <p:cNvPr id="10" name="Content Placeholder 5">
            <a:extLst>
              <a:ext uri="{FF2B5EF4-FFF2-40B4-BE49-F238E27FC236}">
                <a16:creationId xmlns:a16="http://schemas.microsoft.com/office/drawing/2014/main" id="{EB5AA171-60D4-6A4C-874B-71DD24AC74C0}"/>
              </a:ext>
            </a:extLst>
          </p:cNvPr>
          <p:cNvSpPr txBox="1">
            <a:spLocks/>
          </p:cNvSpPr>
          <p:nvPr/>
        </p:nvSpPr>
        <p:spPr>
          <a:xfrm>
            <a:off x="4872446" y="9138267"/>
            <a:ext cx="2050867" cy="2404650"/>
          </a:xfrm>
          <a:prstGeom prst="rect">
            <a:avLst/>
          </a:prstGeom>
        </p:spPr>
        <p:txBody>
          <a:bodyPr vert="horz" lIns="376108" tIns="188056" rIns="376108" bIns="188056" rtlCol="0">
            <a:norm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(a)</a:t>
            </a:r>
            <a:endParaRPr lang="en-US" dirty="0">
              <a:latin typeface="Helvetica Neue Thin" panose="020B0403020202020204" pitchFamily="34" charset="0"/>
              <a:ea typeface="Helvetica Neue Thin" panose="020B0403020202020204" pitchFamily="34" charset="0"/>
            </a:endParaRPr>
          </a:p>
        </p:txBody>
      </p:sp>
      <p:sp>
        <p:nvSpPr>
          <p:cNvPr id="11" name="Content Placeholder 5">
            <a:extLst>
              <a:ext uri="{FF2B5EF4-FFF2-40B4-BE49-F238E27FC236}">
                <a16:creationId xmlns:a16="http://schemas.microsoft.com/office/drawing/2014/main" id="{2A531871-386B-4A49-84AC-8C94770CD392}"/>
              </a:ext>
            </a:extLst>
          </p:cNvPr>
          <p:cNvSpPr txBox="1">
            <a:spLocks/>
          </p:cNvSpPr>
          <p:nvPr/>
        </p:nvSpPr>
        <p:spPr>
          <a:xfrm>
            <a:off x="4872446" y="20458216"/>
            <a:ext cx="2050867" cy="2404650"/>
          </a:xfrm>
          <a:prstGeom prst="rect">
            <a:avLst/>
          </a:prstGeom>
        </p:spPr>
        <p:txBody>
          <a:bodyPr vert="horz" lIns="376108" tIns="188056" rIns="376108" bIns="188056" rtlCol="0">
            <a:normAutofit fontScale="925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None/>
            </a:pPr>
            <a:r>
              <a:rPr lang="en-CA" dirty="0">
                <a:latin typeface="Helvetica Neue Thin" panose="020B0403020202020204" pitchFamily="34" charset="0"/>
                <a:ea typeface="Helvetica Neue Thin" panose="020B0403020202020204" pitchFamily="34" charset="0"/>
              </a:rPr>
              <a:t>(b)</a:t>
            </a:r>
            <a:endParaRPr lang="en-US" dirty="0">
              <a:latin typeface="Helvetica Neue Thin" panose="020B0403020202020204" pitchFamily="34" charset="0"/>
              <a:ea typeface="Helvetica Neue Thin" panose="020B0403020202020204" pitchFamily="34" charset="0"/>
            </a:endParaRPr>
          </a:p>
        </p:txBody>
      </p:sp>
      <p:sp>
        <p:nvSpPr>
          <p:cNvPr id="12" name="Oval 11">
            <a:extLst>
              <a:ext uri="{FF2B5EF4-FFF2-40B4-BE49-F238E27FC236}">
                <a16:creationId xmlns:a16="http://schemas.microsoft.com/office/drawing/2014/main" id="{6012733C-F193-594B-B865-5D9C9C7FE21B}"/>
              </a:ext>
            </a:extLst>
          </p:cNvPr>
          <p:cNvSpPr/>
          <p:nvPr/>
        </p:nvSpPr>
        <p:spPr>
          <a:xfrm>
            <a:off x="36721264" y="14581198"/>
            <a:ext cx="120415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6757E9F5-6D8D-6B48-8564-0C081052C90E}"/>
              </a:ext>
            </a:extLst>
          </p:cNvPr>
          <p:cNvSpPr txBox="1"/>
          <p:nvPr/>
        </p:nvSpPr>
        <p:spPr>
          <a:xfrm>
            <a:off x="38977970" y="16479853"/>
            <a:ext cx="190949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CO</a:t>
            </a:r>
            <a:r>
              <a:rPr lang="en-CA" baseline="-25000" dirty="0">
                <a:latin typeface="Helvetica Neue Thin" panose="020B0403020202020204" pitchFamily="34" charset="0"/>
                <a:ea typeface="Helvetica Neue Thin" panose="020B0403020202020204" pitchFamily="34" charset="0"/>
              </a:rPr>
              <a:t>2</a:t>
            </a:r>
            <a:endParaRPr lang="en-US" dirty="0"/>
          </a:p>
        </p:txBody>
      </p:sp>
      <p:sp>
        <p:nvSpPr>
          <p:cNvPr id="14" name="Oval 13">
            <a:extLst>
              <a:ext uri="{FF2B5EF4-FFF2-40B4-BE49-F238E27FC236}">
                <a16:creationId xmlns:a16="http://schemas.microsoft.com/office/drawing/2014/main" id="{2D8D5D86-B0EC-E247-801F-5EDC282A15FD}"/>
              </a:ext>
            </a:extLst>
          </p:cNvPr>
          <p:cNvSpPr/>
          <p:nvPr/>
        </p:nvSpPr>
        <p:spPr>
          <a:xfrm flipV="1">
            <a:off x="36721265" y="16494243"/>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F54A9F9-55CE-EB44-B0A9-FAC35DFC37F5}"/>
              </a:ext>
            </a:extLst>
          </p:cNvPr>
          <p:cNvSpPr txBox="1"/>
          <p:nvPr/>
        </p:nvSpPr>
        <p:spPr>
          <a:xfrm>
            <a:off x="38871290" y="14581198"/>
            <a:ext cx="1877437" cy="1231106"/>
          </a:xfrm>
          <a:prstGeom prst="rect">
            <a:avLst/>
          </a:prstGeom>
          <a:noFill/>
        </p:spPr>
        <p:txBody>
          <a:bodyPr wrap="none" rtlCol="0">
            <a:spAutoFit/>
          </a:bodyPr>
          <a:lstStyle/>
          <a:p>
            <a:r>
              <a:rPr lang="en-CA" dirty="0">
                <a:latin typeface="Helvetica Neue Thin" panose="020B0403020202020204" pitchFamily="34" charset="0"/>
                <a:ea typeface="Helvetica Neue Thin" panose="020B0403020202020204" pitchFamily="34" charset="0"/>
              </a:rPr>
              <a:t>H</a:t>
            </a:r>
            <a:r>
              <a:rPr lang="en-CA" baseline="-25000" dirty="0">
                <a:latin typeface="Helvetica Neue Thin" panose="020B0403020202020204" pitchFamily="34" charset="0"/>
                <a:ea typeface="Helvetica Neue Thin" panose="020B0403020202020204" pitchFamily="34" charset="0"/>
              </a:rPr>
              <a:t>2</a:t>
            </a:r>
            <a:r>
              <a:rPr lang="en-CA" dirty="0">
                <a:latin typeface="Helvetica Neue Thin" panose="020B0403020202020204" pitchFamily="34" charset="0"/>
                <a:ea typeface="Helvetica Neue Thin" panose="020B0403020202020204" pitchFamily="34" charset="0"/>
              </a:rPr>
              <a:t>O</a:t>
            </a:r>
            <a:endParaRPr lang="en-US" dirty="0"/>
          </a:p>
        </p:txBody>
      </p:sp>
      <p:sp>
        <p:nvSpPr>
          <p:cNvPr id="16" name="Oval 15">
            <a:extLst>
              <a:ext uri="{FF2B5EF4-FFF2-40B4-BE49-F238E27FC236}">
                <a16:creationId xmlns:a16="http://schemas.microsoft.com/office/drawing/2014/main" id="{D3E22D93-542E-5D4D-848E-2B4D8494715A}"/>
              </a:ext>
            </a:extLst>
          </p:cNvPr>
          <p:cNvSpPr/>
          <p:nvPr/>
        </p:nvSpPr>
        <p:spPr>
          <a:xfrm flipV="1">
            <a:off x="20819651" y="24183609"/>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9A6E0D25-4CFD-AE43-A976-7DC99D62701C}"/>
              </a:ext>
            </a:extLst>
          </p:cNvPr>
          <p:cNvSpPr/>
          <p:nvPr/>
        </p:nvSpPr>
        <p:spPr>
          <a:xfrm>
            <a:off x="26967489" y="16939815"/>
            <a:ext cx="7761747" cy="431038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92B6B375-EA1E-3C49-AC15-B866FAC1CB87}"/>
              </a:ext>
            </a:extLst>
          </p:cNvPr>
          <p:cNvSpPr/>
          <p:nvPr/>
        </p:nvSpPr>
        <p:spPr>
          <a:xfrm>
            <a:off x="10403173" y="16712589"/>
            <a:ext cx="3701143" cy="199673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0A53DB3E-EDB0-D342-9E44-7B3489178BB9}"/>
              </a:ext>
            </a:extLst>
          </p:cNvPr>
          <p:cNvPicPr>
            <a:picLocks noChangeAspect="1"/>
          </p:cNvPicPr>
          <p:nvPr/>
        </p:nvPicPr>
        <p:blipFill>
          <a:blip r:embed="rId4"/>
          <a:stretch>
            <a:fillRect/>
          </a:stretch>
        </p:blipFill>
        <p:spPr>
          <a:xfrm>
            <a:off x="7405441" y="4455178"/>
            <a:ext cx="27323795" cy="11752812"/>
          </a:xfrm>
          <a:prstGeom prst="rect">
            <a:avLst/>
          </a:prstGeom>
        </p:spPr>
      </p:pic>
      <p:sp>
        <p:nvSpPr>
          <p:cNvPr id="24" name="Oval 23">
            <a:extLst>
              <a:ext uri="{FF2B5EF4-FFF2-40B4-BE49-F238E27FC236}">
                <a16:creationId xmlns:a16="http://schemas.microsoft.com/office/drawing/2014/main" id="{931A3B74-A196-9345-933F-030E02AF964F}"/>
              </a:ext>
            </a:extLst>
          </p:cNvPr>
          <p:cNvSpPr/>
          <p:nvPr/>
        </p:nvSpPr>
        <p:spPr>
          <a:xfrm flipV="1">
            <a:off x="20757786" y="10538824"/>
            <a:ext cx="1204153" cy="1202325"/>
          </a:xfrm>
          <a:prstGeom prst="ellipse">
            <a:avLst/>
          </a:prstGeom>
          <a:noFill/>
          <a:ln>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B7968ED3-45B2-BD4C-9A22-4636B386748D}"/>
              </a:ext>
            </a:extLst>
          </p:cNvPr>
          <p:cNvSpPr/>
          <p:nvPr/>
        </p:nvSpPr>
        <p:spPr>
          <a:xfrm>
            <a:off x="27076521" y="13378873"/>
            <a:ext cx="575479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C61F2570-730B-1540-A634-FA9D02B93F02}"/>
              </a:ext>
            </a:extLst>
          </p:cNvPr>
          <p:cNvSpPr/>
          <p:nvPr/>
        </p:nvSpPr>
        <p:spPr>
          <a:xfrm>
            <a:off x="9376349" y="13172891"/>
            <a:ext cx="5754793" cy="1202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978958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3993</TotalTime>
  <Words>687</Words>
  <Application>Microsoft Macintosh PowerPoint</Application>
  <PresentationFormat>Custom</PresentationFormat>
  <Paragraphs>69</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Helvetica Neue Thin</vt:lpstr>
      <vt:lpstr>Franklin Gothic Medium</vt:lpstr>
      <vt:lpstr>Cambria Math</vt:lpstr>
      <vt:lpstr>Calibri</vt:lpstr>
      <vt:lpstr>Arial</vt:lpstr>
      <vt:lpstr>Office Theme</vt:lpstr>
      <vt:lpstr>Measuring the Fraction of CO2 in Air with Fourier Transform Infrared Spectroscopy</vt:lpstr>
      <vt:lpstr>Objectives</vt:lpstr>
      <vt:lpstr>Theory</vt:lpstr>
      <vt:lpstr>General Setup</vt:lpstr>
      <vt:lpstr>Method: Data Collection</vt:lpstr>
      <vt:lpstr>Method: Data Analysis</vt:lpstr>
      <vt:lpstr>Method: Mertz Correction</vt:lpstr>
      <vt:lpstr>Results: Spectrums of CO2</vt:lpstr>
      <vt:lpstr>Results: Spectrums of Air</vt:lpstr>
      <vt:lpstr>Results: Spectrums of N2 (control)</vt:lpstr>
      <vt:lpstr>Results: Summary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Esther Lin</cp:lastModifiedBy>
  <cp:revision>142</cp:revision>
  <cp:lastPrinted>2013-03-27T18:07:17Z</cp:lastPrinted>
  <dcterms:modified xsi:type="dcterms:W3CDTF">2020-02-04T20:50:07Z</dcterms:modified>
  <cp:category>templates for scientific poster</cp:category>
</cp:coreProperties>
</file>